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Relationship Id="rId24" Type="http://schemas.openxmlformats.org/officeDocument/2006/relationships/slide" Target="slides/slide18.xml"/><Relationship Id="rId25" Type="http://schemas.openxmlformats.org/officeDocument/2006/relationships/slide" Target="slides/slide19.xml"/><Relationship Id="rId26" Type="http://schemas.openxmlformats.org/officeDocument/2006/relationships/slide" Target="slides/slide20.xml"/><Relationship Id="rId27" Type="http://schemas.openxmlformats.org/officeDocument/2006/relationships/slide" Target="slides/slide21.xml"/><Relationship Id="rId28" Type="http://schemas.openxmlformats.org/officeDocument/2006/relationships/slide" Target="slides/slide22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3498D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Oval 2"/>
          <p:cNvSpPr/>
          <p:nvPr/>
        </p:nvSpPr>
        <p:spPr>
          <a:xfrm>
            <a:off x="8412480" y="91440"/>
            <a:ext cx="548640" cy="548640"/>
          </a:xfrm>
          <a:prstGeom prst="ellipse">
            <a:avLst/>
          </a:prstGeom>
          <a:solidFill>
            <a:srgbClr val="E74C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8412480" y="91440"/>
            <a:ext cx="548640" cy="54864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1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37160"/>
            <a:ext cx="77724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2800" b="1">
                <a:solidFill>
                  <a:srgbClr val="FFFFFF"/>
                </a:solidFill>
              </a:defRPr>
            </a:pPr>
            <a:r>
              <a:t>Welcome</a:t>
            </a:r>
          </a:p>
        </p:txBody>
      </p:sp>
      <p:sp>
        <p:nvSpPr>
          <p:cNvPr id="6" name="Rectangle 5"/>
          <p:cNvSpPr/>
          <p:nvPr/>
        </p:nvSpPr>
        <p:spPr>
          <a:xfrm>
            <a:off x="457200" y="1097280"/>
            <a:ext cx="8229600" cy="5303520"/>
          </a:xfrm>
          <a:prstGeom prst="rect">
            <a:avLst/>
          </a:prstGeom>
          <a:solidFill>
            <a:srgbClr val="ECF0F1"/>
          </a:solidFill>
          <a:ln w="25400">
            <a:solidFill>
              <a:srgbClr val="3498D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31520" y="1371600"/>
            <a:ext cx="768096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>
              <a:lnSpc>
                <a:spcPct val="140000"/>
              </a:lnSpc>
              <a:spcBef>
                <a:spcPts val="0"/>
              </a:spcBef>
              <a:spcAft>
                <a:spcPts val="400"/>
              </a:spcAft>
              <a:defRPr sz="1600">
                <a:solidFill>
                  <a:srgbClr val="2C3E50"/>
                </a:solidFill>
              </a:defRPr>
            </a:pPr>
            <a:r>
              <a:t>🎯 Mental Game Introduction</a:t>
            </a:r>
          </a:p>
          <a:p>
            <a:pPr>
              <a:lnSpc>
                <a:spcPct val="140000"/>
              </a:lnSpc>
              <a:spcBef>
                <a:spcPts val="400"/>
              </a:spcBef>
              <a:spcAft>
                <a:spcPts val="400"/>
              </a:spcAft>
              <a:defRPr sz="1600">
                <a:solidFill>
                  <a:srgbClr val="2C3E50"/>
                </a:solidFill>
              </a:defRPr>
            </a:pPr>
            <a:r>
              <a:t>For Elite Pétanque Players</a:t>
            </a:r>
          </a:p>
          <a:p>
            <a:pPr>
              <a:lnSpc>
                <a:spcPct val="140000"/>
              </a:lnSpc>
              <a:spcBef>
                <a:spcPts val="400"/>
              </a:spcBef>
              <a:spcAft>
                <a:spcPts val="400"/>
              </a:spcAft>
              <a:defRPr sz="1600">
                <a:solidFill>
                  <a:srgbClr val="2C3E50"/>
                </a:solidFill>
              </a:defRPr>
            </a:pPr>
            <a:r>
              <a:t>Today You'll Discover:</a:t>
            </a:r>
          </a:p>
          <a:p>
            <a:pPr>
              <a:lnSpc>
                <a:spcPct val="130000"/>
              </a:lnSpc>
              <a:spcBef>
                <a:spcPts val="600"/>
              </a:spcBef>
              <a:spcAft>
                <a:spcPts val="400"/>
              </a:spcAft>
              <a:defRPr sz="1500">
                <a:solidFill>
                  <a:srgbClr val="2C3E50"/>
                </a:solidFill>
              </a:defRPr>
            </a:pPr>
            <a:r>
              <a:t>- 🧠 How to create the right conditions for "the zone"</a:t>
            </a:r>
          </a:p>
          <a:p>
            <a:pPr>
              <a:lnSpc>
                <a:spcPct val="130000"/>
              </a:lnSpc>
              <a:spcBef>
                <a:spcPts val="600"/>
              </a:spcBef>
              <a:spcAft>
                <a:spcPts val="400"/>
              </a:spcAft>
              <a:defRPr sz="1500">
                <a:solidFill>
                  <a:srgbClr val="2C3E50"/>
                </a:solidFill>
              </a:defRPr>
            </a:pPr>
            <a:r>
              <a:t>- 💪 How to silence your inner critic</a:t>
            </a:r>
          </a:p>
          <a:p>
            <a:pPr>
              <a:lnSpc>
                <a:spcPct val="130000"/>
              </a:lnSpc>
              <a:spcBef>
                <a:spcPts val="600"/>
              </a:spcBef>
              <a:spcAft>
                <a:spcPts val="400"/>
              </a:spcAft>
              <a:defRPr sz="1500">
                <a:solidFill>
                  <a:srgbClr val="2C3E50"/>
                </a:solidFill>
              </a:defRPr>
            </a:pPr>
            <a:r>
              <a:t>- 🎪 Practical tools that work under pressure</a:t>
            </a:r>
          </a:p>
          <a:p>
            <a:pPr>
              <a:lnSpc>
                <a:spcPct val="140000"/>
              </a:lnSpc>
              <a:spcBef>
                <a:spcPts val="400"/>
              </a:spcBef>
              <a:spcAft>
                <a:spcPts val="400"/>
              </a:spcAft>
              <a:defRPr sz="1600">
                <a:solidFill>
                  <a:srgbClr val="2C3E50"/>
                </a:solidFill>
              </a:defRPr>
            </a:pPr>
            <a:r>
              <a:t>Get ready for an interactive session!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6492240"/>
            <a:ext cx="82296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000">
                <a:solidFill>
                  <a:srgbClr val="7F8C8D"/>
                </a:solidFill>
              </a:defRPr>
            </a:pPr>
            <a:r>
              <a:t>Pétanque Academy • carreau.app • Elite Player Development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3498D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Oval 2"/>
          <p:cNvSpPr/>
          <p:nvPr/>
        </p:nvSpPr>
        <p:spPr>
          <a:xfrm>
            <a:off x="8412480" y="91440"/>
            <a:ext cx="548640" cy="548640"/>
          </a:xfrm>
          <a:prstGeom prst="ellipse">
            <a:avLst/>
          </a:prstGeom>
          <a:solidFill>
            <a:srgbClr val="E74C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8412480" y="91440"/>
            <a:ext cx="548640" cy="54864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10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37160"/>
            <a:ext cx="77724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2800" b="1">
                <a:solidFill>
                  <a:srgbClr val="FFFFFF"/>
                </a:solidFill>
              </a:defRPr>
            </a:pPr>
            <a:r>
              <a:t>ACTIVITY - Reframe Your Critic! 💬</a:t>
            </a:r>
          </a:p>
        </p:txBody>
      </p:sp>
      <p:sp>
        <p:nvSpPr>
          <p:cNvPr id="6" name="Rectangle 5"/>
          <p:cNvSpPr/>
          <p:nvPr/>
        </p:nvSpPr>
        <p:spPr>
          <a:xfrm>
            <a:off x="457200" y="1097280"/>
            <a:ext cx="8229600" cy="5303520"/>
          </a:xfrm>
          <a:prstGeom prst="rect">
            <a:avLst/>
          </a:prstGeom>
          <a:solidFill>
            <a:srgbClr val="ECF0F1"/>
          </a:solidFill>
          <a:ln w="25400">
            <a:solidFill>
              <a:srgbClr val="3498D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31520" y="1371600"/>
            <a:ext cx="768096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>
              <a:lnSpc>
                <a:spcPct val="140000"/>
              </a:lnSpc>
              <a:spcBef>
                <a:spcPts val="0"/>
              </a:spcBef>
              <a:spcAft>
                <a:spcPts val="400"/>
              </a:spcAft>
              <a:defRPr sz="1600">
                <a:solidFill>
                  <a:srgbClr val="2C3E50"/>
                </a:solidFill>
              </a:defRPr>
            </a:pPr>
            <a:r>
              <a:t>Partner Exercise (3 minutes)</a:t>
            </a:r>
          </a:p>
          <a:p>
            <a:pPr>
              <a:lnSpc>
                <a:spcPct val="140000"/>
              </a:lnSpc>
              <a:spcBef>
                <a:spcPts val="400"/>
              </a:spcBef>
              <a:spcAft>
                <a:spcPts val="400"/>
              </a:spcAft>
              <a:defRPr sz="1600">
                <a:solidFill>
                  <a:srgbClr val="2C3E50"/>
                </a:solidFill>
              </a:defRPr>
            </a:pPr>
            <a:r>
              <a:t>Turn to the person next to you:</a:t>
            </a:r>
          </a:p>
          <a:p>
            <a:pPr>
              <a:lnSpc>
                <a:spcPct val="140000"/>
              </a:lnSpc>
              <a:spcBef>
                <a:spcPts val="400"/>
              </a:spcBef>
              <a:spcAft>
                <a:spcPts val="400"/>
              </a:spcAft>
              <a:defRPr sz="1600">
                <a:solidFill>
                  <a:srgbClr val="2C3E50"/>
                </a:solidFill>
              </a:defRPr>
            </a:pPr>
            <a:r>
              <a:t>Person A (1.5 min):</a:t>
            </a:r>
          </a:p>
          <a:p>
            <a:pPr>
              <a:lnSpc>
                <a:spcPct val="130000"/>
              </a:lnSpc>
              <a:spcBef>
                <a:spcPts val="600"/>
              </a:spcBef>
              <a:spcAft>
                <a:spcPts val="400"/>
              </a:spcAft>
              <a:defRPr sz="1500">
                <a:solidFill>
                  <a:srgbClr val="2C3E50"/>
                </a:solidFill>
              </a:defRPr>
            </a:pPr>
            <a:r>
              <a:t>1. Share one thing your Inner Critic says</a:t>
            </a:r>
          </a:p>
          <a:p>
            <a:pPr>
              <a:lnSpc>
                <a:spcPct val="130000"/>
              </a:lnSpc>
              <a:spcBef>
                <a:spcPts val="600"/>
              </a:spcBef>
              <a:spcAft>
                <a:spcPts val="400"/>
              </a:spcAft>
              <a:defRPr sz="1500">
                <a:solidFill>
                  <a:srgbClr val="2C3E50"/>
                </a:solidFill>
              </a:defRPr>
            </a:pPr>
            <a:r>
              <a:t>2. Partner helps you reframe it as Inner Coach</a:t>
            </a:r>
          </a:p>
          <a:p>
            <a:pPr>
              <a:lnSpc>
                <a:spcPct val="130000"/>
              </a:lnSpc>
              <a:spcBef>
                <a:spcPts val="600"/>
              </a:spcBef>
              <a:spcAft>
                <a:spcPts val="400"/>
              </a:spcAft>
              <a:defRPr sz="1500">
                <a:solidFill>
                  <a:srgbClr val="2C3E50"/>
                </a:solidFill>
              </a:defRPr>
            </a:pPr>
            <a:r>
              <a:t>3. Write down the new phrase</a:t>
            </a:r>
          </a:p>
          <a:p>
            <a:pPr>
              <a:lnSpc>
                <a:spcPct val="140000"/>
              </a:lnSpc>
              <a:spcBef>
                <a:spcPts val="400"/>
              </a:spcBef>
              <a:spcAft>
                <a:spcPts val="400"/>
              </a:spcAft>
              <a:defRPr sz="1600">
                <a:solidFill>
                  <a:srgbClr val="2C3E50"/>
                </a:solidFill>
              </a:defRPr>
            </a:pPr>
            <a:r>
              <a:t>Person B (1.5 min):</a:t>
            </a:r>
          </a:p>
          <a:p>
            <a:pPr>
              <a:lnSpc>
                <a:spcPct val="130000"/>
              </a:lnSpc>
              <a:spcBef>
                <a:spcPts val="600"/>
              </a:spcBef>
              <a:spcAft>
                <a:spcPts val="400"/>
              </a:spcAft>
              <a:defRPr sz="1500">
                <a:solidFill>
                  <a:srgbClr val="2C3E50"/>
                </a:solidFill>
              </a:defRPr>
            </a:pPr>
            <a:r>
              <a:t>1. Same process</a:t>
            </a:r>
          </a:p>
          <a:p>
            <a:pPr>
              <a:lnSpc>
                <a:spcPct val="130000"/>
              </a:lnSpc>
              <a:spcBef>
                <a:spcPts val="600"/>
              </a:spcBef>
              <a:spcAft>
                <a:spcPts val="400"/>
              </a:spcAft>
              <a:defRPr sz="1500">
                <a:solidFill>
                  <a:srgbClr val="2C3E50"/>
                </a:solidFill>
              </a:defRPr>
            </a:pPr>
            <a:r>
              <a:t>2. Share your Inner Critic thought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6492240"/>
            <a:ext cx="82296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000">
                <a:solidFill>
                  <a:srgbClr val="7F8C8D"/>
                </a:solidFill>
              </a:defRPr>
            </a:pPr>
            <a:r>
              <a:t>Pétanque Academy • carreau.app • Elite Player Development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3498D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Oval 2"/>
          <p:cNvSpPr/>
          <p:nvPr/>
        </p:nvSpPr>
        <p:spPr>
          <a:xfrm>
            <a:off x="8412480" y="91440"/>
            <a:ext cx="548640" cy="548640"/>
          </a:xfrm>
          <a:prstGeom prst="ellipse">
            <a:avLst/>
          </a:prstGeom>
          <a:solidFill>
            <a:srgbClr val="E74C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8412480" y="91440"/>
            <a:ext cx="548640" cy="54864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11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37160"/>
            <a:ext cx="77724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2800" b="1">
                <a:solidFill>
                  <a:srgbClr val="FFFFFF"/>
                </a:solidFill>
              </a:defRPr>
            </a:pPr>
            <a:r>
              <a:t>Tool 1 - The 3-Breath Reset 🌬️</a:t>
            </a:r>
          </a:p>
        </p:txBody>
      </p:sp>
      <p:sp>
        <p:nvSpPr>
          <p:cNvPr id="6" name="Rectangle 5"/>
          <p:cNvSpPr/>
          <p:nvPr/>
        </p:nvSpPr>
        <p:spPr>
          <a:xfrm>
            <a:off x="457200" y="1097280"/>
            <a:ext cx="8229600" cy="5303520"/>
          </a:xfrm>
          <a:prstGeom prst="rect">
            <a:avLst/>
          </a:prstGeom>
          <a:solidFill>
            <a:srgbClr val="ECF0F1"/>
          </a:solidFill>
          <a:ln w="25400">
            <a:solidFill>
              <a:srgbClr val="3498D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31520" y="1371600"/>
            <a:ext cx="768096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>
              <a:lnSpc>
                <a:spcPct val="140000"/>
              </a:lnSpc>
              <a:spcBef>
                <a:spcPts val="0"/>
              </a:spcBef>
              <a:spcAft>
                <a:spcPts val="400"/>
              </a:spcAft>
              <a:defRPr sz="1600">
                <a:solidFill>
                  <a:srgbClr val="2C3E50"/>
                </a:solidFill>
              </a:defRPr>
            </a:pPr>
            <a:r>
              <a:t>Your Emergency Pressure Release Valve</a:t>
            </a:r>
          </a:p>
          <a:p>
            <a:pPr>
              <a:lnSpc>
                <a:spcPct val="140000"/>
              </a:lnSpc>
              <a:spcBef>
                <a:spcPts val="400"/>
              </a:spcBef>
              <a:spcAft>
                <a:spcPts val="400"/>
              </a:spcAft>
              <a:defRPr sz="1600">
                <a:solidFill>
                  <a:srgbClr val="2C3E50"/>
                </a:solidFill>
              </a:defRPr>
            </a:pPr>
            <a:r>
              <a:t>Use this when:</a:t>
            </a:r>
          </a:p>
          <a:p>
            <a:pPr>
              <a:lnSpc>
                <a:spcPct val="130000"/>
              </a:lnSpc>
              <a:spcBef>
                <a:spcPts val="600"/>
              </a:spcBef>
              <a:spcAft>
                <a:spcPts val="400"/>
              </a:spcAft>
              <a:defRPr sz="1500">
                <a:solidFill>
                  <a:srgbClr val="2C3E50"/>
                </a:solidFill>
              </a:defRPr>
            </a:pPr>
            <a:r>
              <a:t>- 😤 You just made a mistake</a:t>
            </a:r>
          </a:p>
          <a:p>
            <a:pPr>
              <a:lnSpc>
                <a:spcPct val="130000"/>
              </a:lnSpc>
              <a:spcBef>
                <a:spcPts val="600"/>
              </a:spcBef>
              <a:spcAft>
                <a:spcPts val="400"/>
              </a:spcAft>
              <a:defRPr sz="1500">
                <a:solidFill>
                  <a:srgbClr val="2C3E50"/>
                </a:solidFill>
              </a:defRPr>
            </a:pPr>
            <a:r>
              <a:t>- 😰 You feel pressure building</a:t>
            </a:r>
          </a:p>
          <a:p>
            <a:pPr>
              <a:lnSpc>
                <a:spcPct val="130000"/>
              </a:lnSpc>
              <a:spcBef>
                <a:spcPts val="600"/>
              </a:spcBef>
              <a:spcAft>
                <a:spcPts val="400"/>
              </a:spcAft>
              <a:defRPr sz="1500">
                <a:solidFill>
                  <a:srgbClr val="2C3E50"/>
                </a:solidFill>
              </a:defRPr>
            </a:pPr>
            <a:r>
              <a:t>- 🤯 Your mind is racing</a:t>
            </a:r>
          </a:p>
          <a:p>
            <a:pPr>
              <a:lnSpc>
                <a:spcPct val="140000"/>
              </a:lnSpc>
              <a:spcBef>
                <a:spcPts val="400"/>
              </a:spcBef>
              <a:spcAft>
                <a:spcPts val="400"/>
              </a:spcAft>
              <a:defRPr sz="1600">
                <a:solidFill>
                  <a:srgbClr val="2C3E50"/>
                </a:solidFill>
              </a:defRPr>
            </a:pPr>
            <a:r>
              <a:t>The Process:</a:t>
            </a:r>
          </a:p>
          <a:p>
            <a:pPr>
              <a:lnSpc>
                <a:spcPct val="140000"/>
              </a:lnSpc>
              <a:spcBef>
                <a:spcPts val="400"/>
              </a:spcBef>
              <a:spcAft>
                <a:spcPts val="400"/>
              </a:spcAft>
              <a:defRPr sz="1600">
                <a:solidFill>
                  <a:srgbClr val="2C3E50"/>
                </a:solidFill>
              </a:defRPr>
            </a:pPr>
            <a:r>
              <a:t>🌬️ BREATH 1 (Inhale 4 sec):</a:t>
            </a:r>
          </a:p>
          <a:p>
            <a:pPr>
              <a:lnSpc>
                <a:spcPct val="140000"/>
              </a:lnSpc>
              <a:spcBef>
                <a:spcPts val="400"/>
              </a:spcBef>
              <a:spcAft>
                <a:spcPts val="400"/>
              </a:spcAft>
              <a:defRPr sz="1600">
                <a:solidFill>
                  <a:srgbClr val="2C3E50"/>
                </a:solidFill>
              </a:defRPr>
            </a:pPr>
            <a:r>
              <a:t>Notice where you feel tension (shoulders? jaw? stomach?)</a:t>
            </a:r>
          </a:p>
          <a:p>
            <a:pPr>
              <a:lnSpc>
                <a:spcPct val="140000"/>
              </a:lnSpc>
              <a:spcBef>
                <a:spcPts val="400"/>
              </a:spcBef>
              <a:spcAft>
                <a:spcPts val="400"/>
              </a:spcAft>
              <a:defRPr sz="1600">
                <a:solidFill>
                  <a:srgbClr val="2C3E50"/>
                </a:solidFill>
              </a:defRPr>
            </a:pPr>
            <a:r>
              <a:t>🌬️ BREATH 2 (Exhale 6 sec):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6492240"/>
            <a:ext cx="82296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000">
                <a:solidFill>
                  <a:srgbClr val="7F8C8D"/>
                </a:solidFill>
              </a:defRPr>
            </a:pPr>
            <a:r>
              <a:t>Pétanque Academy • carreau.app • Elite Player Development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3498D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Oval 2"/>
          <p:cNvSpPr/>
          <p:nvPr/>
        </p:nvSpPr>
        <p:spPr>
          <a:xfrm>
            <a:off x="8412480" y="91440"/>
            <a:ext cx="548640" cy="548640"/>
          </a:xfrm>
          <a:prstGeom prst="ellipse">
            <a:avLst/>
          </a:prstGeom>
          <a:solidFill>
            <a:srgbClr val="E74C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8412480" y="91440"/>
            <a:ext cx="548640" cy="54864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12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37160"/>
            <a:ext cx="77724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2800" b="1">
                <a:solidFill>
                  <a:srgbClr val="FFFFFF"/>
                </a:solidFill>
              </a:defRPr>
            </a:pPr>
            <a:r>
              <a:t>DEMO - Everyone Try It! 🌬️</a:t>
            </a:r>
          </a:p>
        </p:txBody>
      </p:sp>
      <p:sp>
        <p:nvSpPr>
          <p:cNvPr id="6" name="Rectangle 5"/>
          <p:cNvSpPr/>
          <p:nvPr/>
        </p:nvSpPr>
        <p:spPr>
          <a:xfrm>
            <a:off x="457200" y="1097280"/>
            <a:ext cx="8229600" cy="5303520"/>
          </a:xfrm>
          <a:prstGeom prst="rect">
            <a:avLst/>
          </a:prstGeom>
          <a:solidFill>
            <a:srgbClr val="ECF0F1"/>
          </a:solidFill>
          <a:ln w="25400">
            <a:solidFill>
              <a:srgbClr val="3498D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31520" y="1371600"/>
            <a:ext cx="768096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>
              <a:lnSpc>
                <a:spcPct val="140000"/>
              </a:lnSpc>
              <a:spcBef>
                <a:spcPts val="0"/>
              </a:spcBef>
              <a:spcAft>
                <a:spcPts val="400"/>
              </a:spcAft>
              <a:defRPr sz="1600">
                <a:solidFill>
                  <a:srgbClr val="2C3E50"/>
                </a:solidFill>
              </a:defRPr>
            </a:pPr>
            <a:r>
              <a:t>3-Breath Reset Practice (1 minute)</a:t>
            </a:r>
          </a:p>
          <a:p>
            <a:pPr>
              <a:lnSpc>
                <a:spcPct val="140000"/>
              </a:lnSpc>
              <a:spcBef>
                <a:spcPts val="400"/>
              </a:spcBef>
              <a:spcAft>
                <a:spcPts val="400"/>
              </a:spcAft>
              <a:defRPr sz="1600">
                <a:solidFill>
                  <a:srgbClr val="2C3E50"/>
                </a:solidFill>
              </a:defRPr>
            </a:pPr>
            <a:r>
              <a:t>Everyone close your eyes...</a:t>
            </a:r>
          </a:p>
          <a:p>
            <a:pPr>
              <a:lnSpc>
                <a:spcPct val="140000"/>
              </a:lnSpc>
              <a:spcBef>
                <a:spcPts val="400"/>
              </a:spcBef>
              <a:spcAft>
                <a:spcPts val="400"/>
              </a:spcAft>
              <a:defRPr sz="1600">
                <a:solidFill>
                  <a:srgbClr val="2C3E50"/>
                </a:solidFill>
              </a:defRPr>
            </a:pPr>
            <a:r>
              <a:t>Breath 1:</a:t>
            </a:r>
          </a:p>
          <a:p>
            <a:pPr>
              <a:lnSpc>
                <a:spcPct val="140000"/>
              </a:lnSpc>
              <a:spcBef>
                <a:spcPts val="400"/>
              </a:spcBef>
              <a:spcAft>
                <a:spcPts val="400"/>
              </a:spcAft>
              <a:defRPr sz="1600">
                <a:solidFill>
                  <a:srgbClr val="2C3E50"/>
                </a:solidFill>
              </a:defRPr>
            </a:pPr>
            <a:r>
              <a:t>Breathe in for 4... Where do you feel tension?</a:t>
            </a:r>
          </a:p>
          <a:p>
            <a:pPr>
              <a:lnSpc>
                <a:spcPct val="140000"/>
              </a:lnSpc>
              <a:spcBef>
                <a:spcPts val="400"/>
              </a:spcBef>
              <a:spcAft>
                <a:spcPts val="400"/>
              </a:spcAft>
              <a:defRPr sz="1600">
                <a:solidFill>
                  <a:srgbClr val="2C3E50"/>
                </a:solidFill>
              </a:defRPr>
            </a:pPr>
            <a:r>
              <a:t>Breath 2:</a:t>
            </a:r>
          </a:p>
          <a:p>
            <a:pPr>
              <a:lnSpc>
                <a:spcPct val="140000"/>
              </a:lnSpc>
              <a:spcBef>
                <a:spcPts val="400"/>
              </a:spcBef>
              <a:spcAft>
                <a:spcPts val="400"/>
              </a:spcAft>
              <a:defRPr sz="1600">
                <a:solidFill>
                  <a:srgbClr val="2C3E50"/>
                </a:solidFill>
              </a:defRPr>
            </a:pPr>
            <a:r>
              <a:t>Breathe out for 6... Let it go...</a:t>
            </a:r>
          </a:p>
          <a:p>
            <a:pPr>
              <a:lnSpc>
                <a:spcPct val="140000"/>
              </a:lnSpc>
              <a:spcBef>
                <a:spcPts val="400"/>
              </a:spcBef>
              <a:spcAft>
                <a:spcPts val="400"/>
              </a:spcAft>
              <a:defRPr sz="1600">
                <a:solidFill>
                  <a:srgbClr val="2C3E50"/>
                </a:solidFill>
              </a:defRPr>
            </a:pPr>
            <a:r>
              <a:t>Breath 3:</a:t>
            </a:r>
          </a:p>
          <a:p>
            <a:pPr>
              <a:lnSpc>
                <a:spcPct val="140000"/>
              </a:lnSpc>
              <a:spcBef>
                <a:spcPts val="400"/>
              </a:spcBef>
              <a:spcAft>
                <a:spcPts val="400"/>
              </a:spcAft>
              <a:defRPr sz="1600">
                <a:solidFill>
                  <a:srgbClr val="2C3E50"/>
                </a:solidFill>
              </a:defRPr>
            </a:pPr>
            <a:r>
              <a:t>In for 4, out for 6... Present moment only...</a:t>
            </a:r>
          </a:p>
          <a:p>
            <a:pPr>
              <a:lnSpc>
                <a:spcPct val="140000"/>
              </a:lnSpc>
              <a:spcBef>
                <a:spcPts val="400"/>
              </a:spcBef>
              <a:spcAft>
                <a:spcPts val="400"/>
              </a:spcAft>
              <a:defRPr sz="1600">
                <a:solidFill>
                  <a:srgbClr val="2C3E50"/>
                </a:solidFill>
              </a:defRPr>
            </a:pPr>
            <a:r>
              <a:t>Open your eyes. How do you feel?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6492240"/>
            <a:ext cx="82296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000">
                <a:solidFill>
                  <a:srgbClr val="7F8C8D"/>
                </a:solidFill>
              </a:defRPr>
            </a:pPr>
            <a:r>
              <a:t>Pétanque Academy • carreau.app • Elite Player Development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3498D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Oval 2"/>
          <p:cNvSpPr/>
          <p:nvPr/>
        </p:nvSpPr>
        <p:spPr>
          <a:xfrm>
            <a:off x="8412480" y="91440"/>
            <a:ext cx="548640" cy="548640"/>
          </a:xfrm>
          <a:prstGeom prst="ellipse">
            <a:avLst/>
          </a:prstGeom>
          <a:solidFill>
            <a:srgbClr val="E74C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8412480" y="91440"/>
            <a:ext cx="548640" cy="54864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13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37160"/>
            <a:ext cx="77724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2800" b="1">
                <a:solidFill>
                  <a:srgbClr val="FFFFFF"/>
                </a:solidFill>
              </a:defRPr>
            </a:pPr>
            <a:r>
              <a:t>Tool 2 - Your Pre-Shot Routine 🎯</a:t>
            </a:r>
          </a:p>
        </p:txBody>
      </p:sp>
      <p:sp>
        <p:nvSpPr>
          <p:cNvPr id="6" name="Rectangle 5"/>
          <p:cNvSpPr/>
          <p:nvPr/>
        </p:nvSpPr>
        <p:spPr>
          <a:xfrm>
            <a:off x="457200" y="1097280"/>
            <a:ext cx="8229600" cy="5303520"/>
          </a:xfrm>
          <a:prstGeom prst="rect">
            <a:avLst/>
          </a:prstGeom>
          <a:solidFill>
            <a:srgbClr val="ECF0F1"/>
          </a:solidFill>
          <a:ln w="25400">
            <a:solidFill>
              <a:srgbClr val="3498D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31520" y="1371600"/>
            <a:ext cx="768096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>
              <a:lnSpc>
                <a:spcPct val="140000"/>
              </a:lnSpc>
              <a:spcBef>
                <a:spcPts val="0"/>
              </a:spcBef>
              <a:spcAft>
                <a:spcPts val="400"/>
              </a:spcAft>
              <a:defRPr sz="1600">
                <a:solidFill>
                  <a:srgbClr val="2C3E50"/>
                </a:solidFill>
              </a:defRPr>
            </a:pPr>
            <a:r>
              <a:t>Build Automatic Consistency</a:t>
            </a:r>
          </a:p>
          <a:p>
            <a:pPr>
              <a:lnSpc>
                <a:spcPct val="140000"/>
              </a:lnSpc>
              <a:spcBef>
                <a:spcPts val="400"/>
              </a:spcBef>
              <a:spcAft>
                <a:spcPts val="400"/>
              </a:spcAft>
              <a:defRPr sz="1600">
                <a:solidFill>
                  <a:srgbClr val="2C3E50"/>
                </a:solidFill>
              </a:defRPr>
            </a:pPr>
            <a:r>
              <a:t>The 4-Step Routine:</a:t>
            </a:r>
          </a:p>
          <a:p>
            <a:pPr>
              <a:lnSpc>
                <a:spcPct val="140000"/>
              </a:lnSpc>
              <a:spcBef>
                <a:spcPts val="400"/>
              </a:spcBef>
              <a:spcAft>
                <a:spcPts val="400"/>
              </a:spcAft>
              <a:defRPr sz="1600">
                <a:solidFill>
                  <a:srgbClr val="2C3E50"/>
                </a:solidFill>
              </a:defRPr>
            </a:pPr>
            <a:r>
              <a:t>1️⃣ VISUALIZE (3 seconds)</a:t>
            </a:r>
          </a:p>
          <a:p>
            <a:pPr>
              <a:lnSpc>
                <a:spcPct val="140000"/>
              </a:lnSpc>
              <a:spcBef>
                <a:spcPts val="400"/>
              </a:spcBef>
              <a:spcAft>
                <a:spcPts val="400"/>
              </a:spcAft>
              <a:defRPr sz="1600">
                <a:solidFill>
                  <a:srgbClr val="2C3E50"/>
                </a:solidFill>
              </a:defRPr>
            </a:pPr>
            <a:r>
              <a:t>See the perfect shot in your mind. Watch it land exactly where you want.</a:t>
            </a:r>
          </a:p>
          <a:p>
            <a:pPr>
              <a:lnSpc>
                <a:spcPct val="140000"/>
              </a:lnSpc>
              <a:spcBef>
                <a:spcPts val="400"/>
              </a:spcBef>
              <a:spcAft>
                <a:spcPts val="400"/>
              </a:spcAft>
              <a:defRPr sz="1600">
                <a:solidFill>
                  <a:srgbClr val="2C3E50"/>
                </a:solidFill>
              </a:defRPr>
            </a:pPr>
            <a:r>
              <a:t>2️⃣ BREATHE (2 seconds)</a:t>
            </a:r>
          </a:p>
          <a:p>
            <a:pPr>
              <a:lnSpc>
                <a:spcPct val="140000"/>
              </a:lnSpc>
              <a:spcBef>
                <a:spcPts val="400"/>
              </a:spcBef>
              <a:spcAft>
                <a:spcPts val="400"/>
              </a:spcAft>
              <a:defRPr sz="1600">
                <a:solidFill>
                  <a:srgbClr val="2C3E50"/>
                </a:solidFill>
              </a:defRPr>
            </a:pPr>
            <a:r>
              <a:t>One deep breath. Switch from planning to execution mode.</a:t>
            </a:r>
          </a:p>
          <a:p>
            <a:pPr>
              <a:lnSpc>
                <a:spcPct val="140000"/>
              </a:lnSpc>
              <a:spcBef>
                <a:spcPts val="400"/>
              </a:spcBef>
              <a:spcAft>
                <a:spcPts val="400"/>
              </a:spcAft>
              <a:defRPr sz="1600">
                <a:solidFill>
                  <a:srgbClr val="2C3E50"/>
                </a:solidFill>
              </a:defRPr>
            </a:pPr>
            <a:r>
              <a:t>3️⃣ ANCHOR (2 seconds)</a:t>
            </a:r>
          </a:p>
          <a:p>
            <a:pPr>
              <a:lnSpc>
                <a:spcPct val="140000"/>
              </a:lnSpc>
              <a:spcBef>
                <a:spcPts val="400"/>
              </a:spcBef>
              <a:spcAft>
                <a:spcPts val="400"/>
              </a:spcAft>
              <a:defRPr sz="1600">
                <a:solidFill>
                  <a:srgbClr val="2C3E50"/>
                </a:solidFill>
              </a:defRPr>
            </a:pPr>
            <a:r>
              <a:t>Touch your boule. Feel the weight. Physical connection.</a:t>
            </a:r>
          </a:p>
          <a:p>
            <a:pPr>
              <a:lnSpc>
                <a:spcPct val="140000"/>
              </a:lnSpc>
              <a:spcBef>
                <a:spcPts val="400"/>
              </a:spcBef>
              <a:spcAft>
                <a:spcPts val="400"/>
              </a:spcAft>
              <a:defRPr sz="1600">
                <a:solidFill>
                  <a:srgbClr val="2C3E50"/>
                </a:solidFill>
              </a:defRPr>
            </a:pPr>
            <a:r>
              <a:t>4️⃣ EXECUTE (2 seconds)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6492240"/>
            <a:ext cx="82296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000">
                <a:solidFill>
                  <a:srgbClr val="7F8C8D"/>
                </a:solidFill>
              </a:defRPr>
            </a:pPr>
            <a:r>
              <a:t>Pétanque Academy • carreau.app • Elite Player Development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3498D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Oval 2"/>
          <p:cNvSpPr/>
          <p:nvPr/>
        </p:nvSpPr>
        <p:spPr>
          <a:xfrm>
            <a:off x="8412480" y="91440"/>
            <a:ext cx="548640" cy="548640"/>
          </a:xfrm>
          <a:prstGeom prst="ellipse">
            <a:avLst/>
          </a:prstGeom>
          <a:solidFill>
            <a:srgbClr val="E74C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8412480" y="91440"/>
            <a:ext cx="548640" cy="54864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14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37160"/>
            <a:ext cx="77724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2800" b="1">
                <a:solidFill>
                  <a:srgbClr val="FFFFFF"/>
                </a:solidFill>
              </a:defRPr>
            </a:pPr>
            <a:r>
              <a:t>Tool 3 - Mistake Recovery Protocol 🔄</a:t>
            </a:r>
          </a:p>
        </p:txBody>
      </p:sp>
      <p:sp>
        <p:nvSpPr>
          <p:cNvPr id="6" name="Rectangle 5"/>
          <p:cNvSpPr/>
          <p:nvPr/>
        </p:nvSpPr>
        <p:spPr>
          <a:xfrm>
            <a:off x="457200" y="1097280"/>
            <a:ext cx="8229600" cy="5303520"/>
          </a:xfrm>
          <a:prstGeom prst="rect">
            <a:avLst/>
          </a:prstGeom>
          <a:solidFill>
            <a:srgbClr val="ECF0F1"/>
          </a:solidFill>
          <a:ln w="25400">
            <a:solidFill>
              <a:srgbClr val="3498D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31520" y="1371600"/>
            <a:ext cx="768096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>
              <a:lnSpc>
                <a:spcPct val="140000"/>
              </a:lnSpc>
              <a:spcBef>
                <a:spcPts val="0"/>
              </a:spcBef>
              <a:spcAft>
                <a:spcPts val="400"/>
              </a:spcAft>
              <a:defRPr sz="1600">
                <a:solidFill>
                  <a:srgbClr val="2C3E50"/>
                </a:solidFill>
              </a:defRPr>
            </a:pPr>
            <a:r>
              <a:t>Bad Shot? Here's Your 4-Step Recovery:</a:t>
            </a:r>
          </a:p>
          <a:p>
            <a:pPr>
              <a:lnSpc>
                <a:spcPct val="140000"/>
              </a:lnSpc>
              <a:spcBef>
                <a:spcPts val="400"/>
              </a:spcBef>
              <a:spcAft>
                <a:spcPts val="400"/>
              </a:spcAft>
              <a:defRPr sz="1600">
                <a:solidFill>
                  <a:srgbClr val="2C3E50"/>
                </a:solidFill>
              </a:defRPr>
            </a:pPr>
            <a:r>
              <a:t>1️⃣ ACKNOWLEDGE (2 seconds)</a:t>
            </a:r>
          </a:p>
          <a:p>
            <a:pPr>
              <a:lnSpc>
                <a:spcPct val="140000"/>
              </a:lnSpc>
              <a:spcBef>
                <a:spcPts val="400"/>
              </a:spcBef>
              <a:spcAft>
                <a:spcPts val="400"/>
              </a:spcAft>
              <a:defRPr sz="1600">
                <a:solidFill>
                  <a:srgbClr val="2C3E50"/>
                </a:solidFill>
              </a:defRPr>
            </a:pPr>
            <a:r>
              <a:t>"That didn't go as planned." (No judgment, just fact)</a:t>
            </a:r>
          </a:p>
          <a:p>
            <a:pPr>
              <a:lnSpc>
                <a:spcPct val="140000"/>
              </a:lnSpc>
              <a:spcBef>
                <a:spcPts val="400"/>
              </a:spcBef>
              <a:spcAft>
                <a:spcPts val="400"/>
              </a:spcAft>
              <a:defRPr sz="1600">
                <a:solidFill>
                  <a:srgbClr val="2C3E50"/>
                </a:solidFill>
              </a:defRPr>
            </a:pPr>
            <a:r>
              <a:t>2️⃣ RELEASE (3 seconds)</a:t>
            </a:r>
          </a:p>
          <a:p>
            <a:pPr>
              <a:lnSpc>
                <a:spcPct val="140000"/>
              </a:lnSpc>
              <a:spcBef>
                <a:spcPts val="400"/>
              </a:spcBef>
              <a:spcAft>
                <a:spcPts val="400"/>
              </a:spcAft>
              <a:defRPr sz="1600">
                <a:solidFill>
                  <a:srgbClr val="2C3E50"/>
                </a:solidFill>
              </a:defRPr>
            </a:pPr>
            <a:r>
              <a:t>Physical reset: Shake your hands, roll your shoulders, walk 3 steps.</a:t>
            </a:r>
          </a:p>
          <a:p>
            <a:pPr>
              <a:lnSpc>
                <a:spcPct val="140000"/>
              </a:lnSpc>
              <a:spcBef>
                <a:spcPts val="400"/>
              </a:spcBef>
              <a:spcAft>
                <a:spcPts val="400"/>
              </a:spcAft>
              <a:defRPr sz="1600">
                <a:solidFill>
                  <a:srgbClr val="2C3E50"/>
                </a:solidFill>
              </a:defRPr>
            </a:pPr>
            <a:r>
              <a:t>3️⃣ REFOCUS (3 seconds)</a:t>
            </a:r>
          </a:p>
          <a:p>
            <a:pPr>
              <a:lnSpc>
                <a:spcPct val="140000"/>
              </a:lnSpc>
              <a:spcBef>
                <a:spcPts val="400"/>
              </a:spcBef>
              <a:spcAft>
                <a:spcPts val="400"/>
              </a:spcAft>
              <a:defRPr sz="1600">
                <a:solidFill>
                  <a:srgbClr val="2C3E50"/>
                </a:solidFill>
              </a:defRPr>
            </a:pPr>
            <a:r>
              <a:t>"Next shot is a NEW opportunity." (Not connected to the last one)</a:t>
            </a:r>
          </a:p>
          <a:p>
            <a:pPr>
              <a:lnSpc>
                <a:spcPct val="140000"/>
              </a:lnSpc>
              <a:spcBef>
                <a:spcPts val="400"/>
              </a:spcBef>
              <a:spcAft>
                <a:spcPts val="400"/>
              </a:spcAft>
              <a:defRPr sz="1600">
                <a:solidFill>
                  <a:srgbClr val="2C3E50"/>
                </a:solidFill>
              </a:defRPr>
            </a:pPr>
            <a:r>
              <a:t>4️⃣ EXECUTE (Use your routine)</a:t>
            </a:r>
          </a:p>
          <a:p>
            <a:pPr>
              <a:lnSpc>
                <a:spcPct val="140000"/>
              </a:lnSpc>
              <a:spcBef>
                <a:spcPts val="400"/>
              </a:spcBef>
              <a:spcAft>
                <a:spcPts val="400"/>
              </a:spcAft>
              <a:defRPr sz="1600">
                <a:solidFill>
                  <a:srgbClr val="2C3E50"/>
                </a:solidFill>
              </a:defRPr>
            </a:pPr>
            <a:r>
              <a:t>Trust your pre-shot routine. Fresh start.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6492240"/>
            <a:ext cx="82296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000">
                <a:solidFill>
                  <a:srgbClr val="7F8C8D"/>
                </a:solidFill>
              </a:defRPr>
            </a:pPr>
            <a:r>
              <a:t>Pétanque Academy • carreau.app • Elite Player Development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3498D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Oval 2"/>
          <p:cNvSpPr/>
          <p:nvPr/>
        </p:nvSpPr>
        <p:spPr>
          <a:xfrm>
            <a:off x="8412480" y="91440"/>
            <a:ext cx="548640" cy="548640"/>
          </a:xfrm>
          <a:prstGeom prst="ellipse">
            <a:avLst/>
          </a:prstGeom>
          <a:solidFill>
            <a:srgbClr val="E74C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8412480" y="91440"/>
            <a:ext cx="548640" cy="54864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15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37160"/>
            <a:ext cx="77724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2800" b="1">
                <a:solidFill>
                  <a:srgbClr val="FFFFFF"/>
                </a:solidFill>
              </a:defRPr>
            </a:pPr>
            <a:r>
              <a:t>REAL TALK - What Stops You? 💬</a:t>
            </a:r>
          </a:p>
        </p:txBody>
      </p:sp>
      <p:sp>
        <p:nvSpPr>
          <p:cNvPr id="6" name="Rectangle 5"/>
          <p:cNvSpPr/>
          <p:nvPr/>
        </p:nvSpPr>
        <p:spPr>
          <a:xfrm>
            <a:off x="457200" y="1097280"/>
            <a:ext cx="8229600" cy="5303520"/>
          </a:xfrm>
          <a:prstGeom prst="rect">
            <a:avLst/>
          </a:prstGeom>
          <a:solidFill>
            <a:srgbClr val="ECF0F1"/>
          </a:solidFill>
          <a:ln w="25400">
            <a:solidFill>
              <a:srgbClr val="3498D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31520" y="1371600"/>
            <a:ext cx="768096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>
              <a:lnSpc>
                <a:spcPct val="140000"/>
              </a:lnSpc>
              <a:spcBef>
                <a:spcPts val="0"/>
              </a:spcBef>
              <a:spcAft>
                <a:spcPts val="400"/>
              </a:spcAft>
              <a:defRPr sz="1600">
                <a:solidFill>
                  <a:srgbClr val="2C3E50"/>
                </a:solidFill>
              </a:defRPr>
            </a:pPr>
            <a:r>
              <a:t>Group Discussion (5 minutes)</a:t>
            </a:r>
          </a:p>
          <a:p>
            <a:pPr>
              <a:lnSpc>
                <a:spcPct val="140000"/>
              </a:lnSpc>
              <a:spcBef>
                <a:spcPts val="400"/>
              </a:spcBef>
              <a:spcAft>
                <a:spcPts val="400"/>
              </a:spcAft>
              <a:defRPr sz="1600">
                <a:solidFill>
                  <a:srgbClr val="2C3E50"/>
                </a:solidFill>
              </a:defRPr>
            </a:pPr>
            <a:r>
              <a:t>Let's hear from you:</a:t>
            </a:r>
          </a:p>
          <a:p>
            <a:pPr>
              <a:lnSpc>
                <a:spcPct val="140000"/>
              </a:lnSpc>
              <a:spcBef>
                <a:spcPts val="400"/>
              </a:spcBef>
              <a:spcAft>
                <a:spcPts val="400"/>
              </a:spcAft>
              <a:defRPr sz="1600">
                <a:solidFill>
                  <a:srgbClr val="2C3E50"/>
                </a:solidFill>
              </a:defRPr>
            </a:pPr>
            <a:r>
              <a:t>Question 1:</a:t>
            </a:r>
          </a:p>
          <a:p>
            <a:pPr>
              <a:lnSpc>
                <a:spcPct val="140000"/>
              </a:lnSpc>
              <a:spcBef>
                <a:spcPts val="400"/>
              </a:spcBef>
              <a:spcAft>
                <a:spcPts val="400"/>
              </a:spcAft>
              <a:defRPr sz="1600">
                <a:solidFill>
                  <a:srgbClr val="2C3E50"/>
                </a:solidFill>
              </a:defRPr>
            </a:pPr>
            <a:r>
              <a:t>"When do you feel MOST in flow? What conditions help?"</a:t>
            </a:r>
          </a:p>
          <a:p>
            <a:pPr>
              <a:lnSpc>
                <a:spcPct val="140000"/>
              </a:lnSpc>
              <a:spcBef>
                <a:spcPts val="400"/>
              </a:spcBef>
              <a:spcAft>
                <a:spcPts val="400"/>
              </a:spcAft>
              <a:defRPr sz="1600">
                <a:solidFill>
                  <a:srgbClr val="2C3E50"/>
                </a:solidFill>
              </a:defRPr>
            </a:pPr>
            <a:r>
              <a:t>Question 2:</a:t>
            </a:r>
          </a:p>
          <a:p>
            <a:pPr>
              <a:lnSpc>
                <a:spcPct val="140000"/>
              </a:lnSpc>
              <a:spcBef>
                <a:spcPts val="400"/>
              </a:spcBef>
              <a:spcAft>
                <a:spcPts val="400"/>
              </a:spcAft>
              <a:defRPr sz="1600">
                <a:solidFill>
                  <a:srgbClr val="2C3E50"/>
                </a:solidFill>
              </a:defRPr>
            </a:pPr>
            <a:r>
              <a:t>"What's your biggest mental challenge in competition?"</a:t>
            </a:r>
          </a:p>
          <a:p>
            <a:pPr>
              <a:lnSpc>
                <a:spcPct val="140000"/>
              </a:lnSpc>
              <a:spcBef>
                <a:spcPts val="400"/>
              </a:spcBef>
              <a:spcAft>
                <a:spcPts val="400"/>
              </a:spcAft>
              <a:defRPr sz="1600">
                <a:solidFill>
                  <a:srgbClr val="2C3E50"/>
                </a:solidFill>
              </a:defRPr>
            </a:pPr>
            <a:r>
              <a:t>Question 3:</a:t>
            </a:r>
          </a:p>
          <a:p>
            <a:pPr>
              <a:lnSpc>
                <a:spcPct val="140000"/>
              </a:lnSpc>
              <a:spcBef>
                <a:spcPts val="400"/>
              </a:spcBef>
              <a:spcAft>
                <a:spcPts val="400"/>
              </a:spcAft>
              <a:defRPr sz="1600">
                <a:solidFill>
                  <a:srgbClr val="2C3E50"/>
                </a:solidFill>
              </a:defRPr>
            </a:pPr>
            <a:r>
              <a:t>"Which of these tools resonates most with you?"</a:t>
            </a:r>
          </a:p>
          <a:p>
            <a:pPr>
              <a:lnSpc>
                <a:spcPct val="130000"/>
              </a:lnSpc>
              <a:spcBef>
                <a:spcPts val="600"/>
              </a:spcBef>
              <a:spcAft>
                <a:spcPts val="400"/>
              </a:spcAft>
              <a:defRPr sz="1500">
                <a:solidFill>
                  <a:srgbClr val="2C3E50"/>
                </a:solidFill>
              </a:defRPr>
            </a:pPr>
            <a:r>
              <a:t>- 3-Breath Reset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6492240"/>
            <a:ext cx="82296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000">
                <a:solidFill>
                  <a:srgbClr val="7F8C8D"/>
                </a:solidFill>
              </a:defRPr>
            </a:pPr>
            <a:r>
              <a:t>Pétanque Academy • carreau.app • Elite Player Development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3498D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Oval 2"/>
          <p:cNvSpPr/>
          <p:nvPr/>
        </p:nvSpPr>
        <p:spPr>
          <a:xfrm>
            <a:off x="8412480" y="91440"/>
            <a:ext cx="548640" cy="548640"/>
          </a:xfrm>
          <a:prstGeom prst="ellipse">
            <a:avLst/>
          </a:prstGeom>
          <a:solidFill>
            <a:srgbClr val="E74C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8412480" y="91440"/>
            <a:ext cx="548640" cy="54864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16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37160"/>
            <a:ext cx="77724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2800" b="1">
                <a:solidFill>
                  <a:srgbClr val="FFFFFF"/>
                </a:solidFill>
              </a:defRPr>
            </a:pPr>
            <a:r>
              <a:t>Your Action Plan - Pick ONE! ✅</a:t>
            </a:r>
          </a:p>
        </p:txBody>
      </p:sp>
      <p:sp>
        <p:nvSpPr>
          <p:cNvPr id="6" name="Rectangle 5"/>
          <p:cNvSpPr/>
          <p:nvPr/>
        </p:nvSpPr>
        <p:spPr>
          <a:xfrm>
            <a:off x="457200" y="1097280"/>
            <a:ext cx="8229600" cy="5303520"/>
          </a:xfrm>
          <a:prstGeom prst="rect">
            <a:avLst/>
          </a:prstGeom>
          <a:solidFill>
            <a:srgbClr val="ECF0F1"/>
          </a:solidFill>
          <a:ln w="25400">
            <a:solidFill>
              <a:srgbClr val="3498D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31520" y="1371600"/>
            <a:ext cx="768096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>
              <a:lnSpc>
                <a:spcPct val="140000"/>
              </a:lnSpc>
              <a:spcBef>
                <a:spcPts val="0"/>
              </a:spcBef>
              <a:spcAft>
                <a:spcPts val="400"/>
              </a:spcAft>
              <a:defRPr sz="1600">
                <a:solidFill>
                  <a:srgbClr val="2C3E50"/>
                </a:solidFill>
              </a:defRPr>
            </a:pPr>
            <a:r>
              <a:t>This Week's Challenge:</a:t>
            </a:r>
          </a:p>
          <a:p>
            <a:pPr>
              <a:lnSpc>
                <a:spcPct val="140000"/>
              </a:lnSpc>
              <a:spcBef>
                <a:spcPts val="400"/>
              </a:spcBef>
              <a:spcAft>
                <a:spcPts val="400"/>
              </a:spcAft>
              <a:defRPr sz="1600">
                <a:solidFill>
                  <a:srgbClr val="2C3E50"/>
                </a:solidFill>
              </a:defRPr>
            </a:pPr>
            <a:r>
              <a:t>Choose ONLY ONE technique to practice:</a:t>
            </a:r>
          </a:p>
          <a:p>
            <a:pPr>
              <a:lnSpc>
                <a:spcPct val="140000"/>
              </a:lnSpc>
              <a:spcBef>
                <a:spcPts val="400"/>
              </a:spcBef>
              <a:spcAft>
                <a:spcPts val="400"/>
              </a:spcAft>
              <a:defRPr sz="1600">
                <a:solidFill>
                  <a:srgbClr val="2C3E50"/>
                </a:solidFill>
              </a:defRPr>
            </a:pPr>
            <a:r>
              <a:t>Option A: 🌬️ 3-Breath Reset</a:t>
            </a:r>
          </a:p>
          <a:p>
            <a:pPr>
              <a:lnSpc>
                <a:spcPct val="140000"/>
              </a:lnSpc>
              <a:spcBef>
                <a:spcPts val="400"/>
              </a:spcBef>
              <a:spcAft>
                <a:spcPts val="400"/>
              </a:spcAft>
              <a:defRPr sz="1600">
                <a:solidFill>
                  <a:srgbClr val="2C3E50"/>
                </a:solidFill>
              </a:defRPr>
            </a:pPr>
            <a:r>
              <a:t>Use after EVERY mistake in training</a:t>
            </a:r>
          </a:p>
          <a:p>
            <a:pPr>
              <a:lnSpc>
                <a:spcPct val="140000"/>
              </a:lnSpc>
              <a:spcBef>
                <a:spcPts val="400"/>
              </a:spcBef>
              <a:spcAft>
                <a:spcPts val="400"/>
              </a:spcAft>
              <a:defRPr sz="1600">
                <a:solidFill>
                  <a:srgbClr val="2C3E50"/>
                </a:solidFill>
              </a:defRPr>
            </a:pPr>
            <a:r>
              <a:t>Option B: 🎯 Pre-Shot Routine</a:t>
            </a:r>
          </a:p>
          <a:p>
            <a:pPr>
              <a:lnSpc>
                <a:spcPct val="140000"/>
              </a:lnSpc>
              <a:spcBef>
                <a:spcPts val="400"/>
              </a:spcBef>
              <a:spcAft>
                <a:spcPts val="400"/>
              </a:spcAft>
              <a:defRPr sz="1600">
                <a:solidFill>
                  <a:srgbClr val="2C3E50"/>
                </a:solidFill>
              </a:defRPr>
            </a:pPr>
            <a:r>
              <a:t>Same 4-step routine on EVERY throw</a:t>
            </a:r>
          </a:p>
          <a:p>
            <a:pPr>
              <a:lnSpc>
                <a:spcPct val="140000"/>
              </a:lnSpc>
              <a:spcBef>
                <a:spcPts val="400"/>
              </a:spcBef>
              <a:spcAft>
                <a:spcPts val="400"/>
              </a:spcAft>
              <a:defRPr sz="1600">
                <a:solidFill>
                  <a:srgbClr val="2C3E50"/>
                </a:solidFill>
              </a:defRPr>
            </a:pPr>
            <a:r>
              <a:t>Option C: 💬 Inner Coach</a:t>
            </a:r>
          </a:p>
          <a:p>
            <a:pPr>
              <a:lnSpc>
                <a:spcPct val="140000"/>
              </a:lnSpc>
              <a:spcBef>
                <a:spcPts val="400"/>
              </a:spcBef>
              <a:spcAft>
                <a:spcPts val="400"/>
              </a:spcAft>
              <a:defRPr sz="1600">
                <a:solidFill>
                  <a:srgbClr val="2C3E50"/>
                </a:solidFill>
              </a:defRPr>
            </a:pPr>
            <a:r>
              <a:t>Reframe ONE critical thought per session</a:t>
            </a:r>
          </a:p>
          <a:p>
            <a:pPr>
              <a:lnSpc>
                <a:spcPct val="140000"/>
              </a:lnSpc>
              <a:spcBef>
                <a:spcPts val="400"/>
              </a:spcBef>
              <a:spcAft>
                <a:spcPts val="400"/>
              </a:spcAft>
              <a:defRPr sz="1600">
                <a:solidFill>
                  <a:srgbClr val="2C3E50"/>
                </a:solidFill>
              </a:defRPr>
            </a:pPr>
            <a:r>
              <a:t>Option D: 🔄 Mode Switching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6492240"/>
            <a:ext cx="82296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000">
                <a:solidFill>
                  <a:srgbClr val="7F8C8D"/>
                </a:solidFill>
              </a:defRPr>
            </a:pPr>
            <a:r>
              <a:t>Pétanque Academy • carreau.app • Elite Player Development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3498D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Oval 2"/>
          <p:cNvSpPr/>
          <p:nvPr/>
        </p:nvSpPr>
        <p:spPr>
          <a:xfrm>
            <a:off x="8412480" y="91440"/>
            <a:ext cx="548640" cy="548640"/>
          </a:xfrm>
          <a:prstGeom prst="ellipse">
            <a:avLst/>
          </a:prstGeom>
          <a:solidFill>
            <a:srgbClr val="E74C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8412480" y="91440"/>
            <a:ext cx="548640" cy="54864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17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37160"/>
            <a:ext cx="77724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2800" b="1">
                <a:solidFill>
                  <a:srgbClr val="FFFFFF"/>
                </a:solidFill>
              </a:defRPr>
            </a:pPr>
            <a:r>
              <a:t>Track Your Progress 📊</a:t>
            </a:r>
          </a:p>
        </p:txBody>
      </p:sp>
      <p:sp>
        <p:nvSpPr>
          <p:cNvPr id="6" name="Rectangle 5"/>
          <p:cNvSpPr/>
          <p:nvPr/>
        </p:nvSpPr>
        <p:spPr>
          <a:xfrm>
            <a:off x="457200" y="1097280"/>
            <a:ext cx="8229600" cy="5303520"/>
          </a:xfrm>
          <a:prstGeom prst="rect">
            <a:avLst/>
          </a:prstGeom>
          <a:solidFill>
            <a:srgbClr val="ECF0F1"/>
          </a:solidFill>
          <a:ln w="25400">
            <a:solidFill>
              <a:srgbClr val="3498D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31520" y="1371600"/>
            <a:ext cx="768096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>
              <a:lnSpc>
                <a:spcPct val="140000"/>
              </a:lnSpc>
              <a:spcBef>
                <a:spcPts val="0"/>
              </a:spcBef>
              <a:spcAft>
                <a:spcPts val="400"/>
              </a:spcAft>
              <a:defRPr sz="1600">
                <a:solidFill>
                  <a:srgbClr val="2C3E50"/>
                </a:solidFill>
              </a:defRPr>
            </a:pPr>
            <a:r>
              <a:t>What to Notice This Week:</a:t>
            </a:r>
          </a:p>
          <a:p>
            <a:pPr>
              <a:lnSpc>
                <a:spcPct val="140000"/>
              </a:lnSpc>
              <a:spcBef>
                <a:spcPts val="400"/>
              </a:spcBef>
              <a:spcAft>
                <a:spcPts val="400"/>
              </a:spcAft>
              <a:defRPr sz="1600">
                <a:solidFill>
                  <a:srgbClr val="2C3E50"/>
                </a:solidFill>
              </a:defRPr>
            </a:pPr>
            <a:r>
              <a:t>🎯 Flow Moments:</a:t>
            </a:r>
          </a:p>
          <a:p>
            <a:pPr>
              <a:lnSpc>
                <a:spcPct val="130000"/>
              </a:lnSpc>
              <a:spcBef>
                <a:spcPts val="600"/>
              </a:spcBef>
              <a:spcAft>
                <a:spcPts val="400"/>
              </a:spcAft>
              <a:defRPr sz="1500">
                <a:solidFill>
                  <a:srgbClr val="2C3E50"/>
                </a:solidFill>
              </a:defRPr>
            </a:pPr>
            <a:r>
              <a:t>- When did you feel "in the zone"?</a:t>
            </a:r>
          </a:p>
          <a:p>
            <a:pPr>
              <a:lnSpc>
                <a:spcPct val="130000"/>
              </a:lnSpc>
              <a:spcBef>
                <a:spcPts val="600"/>
              </a:spcBef>
              <a:spcAft>
                <a:spcPts val="400"/>
              </a:spcAft>
              <a:defRPr sz="1500">
                <a:solidFill>
                  <a:srgbClr val="2C3E50"/>
                </a:solidFill>
              </a:defRPr>
            </a:pPr>
            <a:r>
              <a:t>- What time of day?</a:t>
            </a:r>
          </a:p>
          <a:p>
            <a:pPr>
              <a:lnSpc>
                <a:spcPct val="130000"/>
              </a:lnSpc>
              <a:spcBef>
                <a:spcPts val="600"/>
              </a:spcBef>
              <a:spcAft>
                <a:spcPts val="400"/>
              </a:spcAft>
              <a:defRPr sz="1500">
                <a:solidFill>
                  <a:srgbClr val="2C3E50"/>
                </a:solidFill>
              </a:defRPr>
            </a:pPr>
            <a:r>
              <a:t>- What type of shot?</a:t>
            </a:r>
          </a:p>
          <a:p>
            <a:pPr>
              <a:lnSpc>
                <a:spcPct val="130000"/>
              </a:lnSpc>
              <a:spcBef>
                <a:spcPts val="600"/>
              </a:spcBef>
              <a:spcAft>
                <a:spcPts val="400"/>
              </a:spcAft>
              <a:defRPr sz="1500">
                <a:solidFill>
                  <a:srgbClr val="2C3E50"/>
                </a:solidFill>
              </a:defRPr>
            </a:pPr>
            <a:r>
              <a:t>- What helped you get there?</a:t>
            </a:r>
          </a:p>
          <a:p>
            <a:pPr>
              <a:lnSpc>
                <a:spcPct val="140000"/>
              </a:lnSpc>
              <a:spcBef>
                <a:spcPts val="400"/>
              </a:spcBef>
              <a:spcAft>
                <a:spcPts val="400"/>
              </a:spcAft>
              <a:defRPr sz="1600">
                <a:solidFill>
                  <a:srgbClr val="2C3E50"/>
                </a:solidFill>
              </a:defRPr>
            </a:pPr>
            <a:r>
              <a:t>💪 Technique Success:</a:t>
            </a:r>
          </a:p>
          <a:p>
            <a:pPr>
              <a:lnSpc>
                <a:spcPct val="130000"/>
              </a:lnSpc>
              <a:spcBef>
                <a:spcPts val="600"/>
              </a:spcBef>
              <a:spcAft>
                <a:spcPts val="400"/>
              </a:spcAft>
              <a:defRPr sz="1500">
                <a:solidFill>
                  <a:srgbClr val="2C3E50"/>
                </a:solidFill>
              </a:defRPr>
            </a:pPr>
            <a:r>
              <a:t>- Which tool worked best?</a:t>
            </a:r>
          </a:p>
          <a:p>
            <a:pPr>
              <a:lnSpc>
                <a:spcPct val="130000"/>
              </a:lnSpc>
              <a:spcBef>
                <a:spcPts val="600"/>
              </a:spcBef>
              <a:spcAft>
                <a:spcPts val="400"/>
              </a:spcAft>
              <a:defRPr sz="1500">
                <a:solidFill>
                  <a:srgbClr val="2C3E50"/>
                </a:solidFill>
              </a:defRPr>
            </a:pPr>
            <a:r>
              <a:t>- When did you use it?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6492240"/>
            <a:ext cx="82296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000">
                <a:solidFill>
                  <a:srgbClr val="7F8C8D"/>
                </a:solidFill>
              </a:defRPr>
            </a:pPr>
            <a:r>
              <a:t>Pétanque Academy • carreau.app • Elite Player Development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3498D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Oval 2"/>
          <p:cNvSpPr/>
          <p:nvPr/>
        </p:nvSpPr>
        <p:spPr>
          <a:xfrm>
            <a:off x="8412480" y="91440"/>
            <a:ext cx="548640" cy="548640"/>
          </a:xfrm>
          <a:prstGeom prst="ellipse">
            <a:avLst/>
          </a:prstGeom>
          <a:solidFill>
            <a:srgbClr val="E74C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8412480" y="91440"/>
            <a:ext cx="548640" cy="54864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18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37160"/>
            <a:ext cx="77724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2800" b="1">
                <a:solidFill>
                  <a:srgbClr val="FFFFFF"/>
                </a:solidFill>
              </a:defRPr>
            </a:pPr>
            <a:r>
              <a:t>Continue Your Journey 🚀</a:t>
            </a:r>
          </a:p>
        </p:txBody>
      </p:sp>
      <p:sp>
        <p:nvSpPr>
          <p:cNvPr id="6" name="Rectangle 5"/>
          <p:cNvSpPr/>
          <p:nvPr/>
        </p:nvSpPr>
        <p:spPr>
          <a:xfrm>
            <a:off x="457200" y="1097280"/>
            <a:ext cx="8229600" cy="5303520"/>
          </a:xfrm>
          <a:prstGeom prst="rect">
            <a:avLst/>
          </a:prstGeom>
          <a:solidFill>
            <a:srgbClr val="ECF0F1"/>
          </a:solidFill>
          <a:ln w="25400">
            <a:solidFill>
              <a:srgbClr val="3498D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31520" y="1371600"/>
            <a:ext cx="768096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>
              <a:lnSpc>
                <a:spcPct val="140000"/>
              </a:lnSpc>
              <a:spcBef>
                <a:spcPts val="0"/>
              </a:spcBef>
              <a:spcAft>
                <a:spcPts val="400"/>
              </a:spcAft>
              <a:defRPr sz="1600">
                <a:solidFill>
                  <a:srgbClr val="2C3E50"/>
                </a:solidFill>
              </a:defRPr>
            </a:pPr>
            <a:r>
              <a:t>Free Resources at carreau.app:</a:t>
            </a:r>
          </a:p>
          <a:p>
            <a:pPr>
              <a:lnSpc>
                <a:spcPct val="140000"/>
              </a:lnSpc>
              <a:spcBef>
                <a:spcPts val="400"/>
              </a:spcBef>
              <a:spcAft>
                <a:spcPts val="400"/>
              </a:spcAft>
              <a:defRPr sz="1600">
                <a:solidFill>
                  <a:srgbClr val="2C3E50"/>
                </a:solidFill>
              </a:defRPr>
            </a:pPr>
            <a:r>
              <a:t>📚 Deep Dives:</a:t>
            </a:r>
          </a:p>
          <a:p>
            <a:pPr>
              <a:lnSpc>
                <a:spcPct val="130000"/>
              </a:lnSpc>
              <a:spcBef>
                <a:spcPts val="600"/>
              </a:spcBef>
              <a:spcAft>
                <a:spcPts val="400"/>
              </a:spcAft>
              <a:defRPr sz="1500">
                <a:solidFill>
                  <a:srgbClr val="2C3E50"/>
                </a:solidFill>
              </a:defRPr>
            </a:pPr>
            <a:r>
              <a:t>- The Zone - Master flow states</a:t>
            </a:r>
          </a:p>
          <a:p>
            <a:pPr>
              <a:lnSpc>
                <a:spcPct val="130000"/>
              </a:lnSpc>
              <a:spcBef>
                <a:spcPts val="600"/>
              </a:spcBef>
              <a:spcAft>
                <a:spcPts val="400"/>
              </a:spcAft>
              <a:defRPr sz="1500">
                <a:solidFill>
                  <a:srgbClr val="2C3E50"/>
                </a:solidFill>
              </a:defRPr>
            </a:pPr>
            <a:r>
              <a:t>- Mental Strength - Advanced pressure management</a:t>
            </a:r>
          </a:p>
          <a:p>
            <a:pPr>
              <a:lnSpc>
                <a:spcPct val="130000"/>
              </a:lnSpc>
              <a:spcBef>
                <a:spcPts val="600"/>
              </a:spcBef>
              <a:spcAft>
                <a:spcPts val="400"/>
              </a:spcAft>
              <a:defRPr sz="1500">
                <a:solidFill>
                  <a:srgbClr val="2C3E50"/>
                </a:solidFill>
              </a:defRPr>
            </a:pPr>
            <a:r>
              <a:t>- Team Dynamics - Communication &amp; trust</a:t>
            </a:r>
          </a:p>
          <a:p>
            <a:pPr>
              <a:lnSpc>
                <a:spcPct val="130000"/>
              </a:lnSpc>
              <a:spcBef>
                <a:spcPts val="600"/>
              </a:spcBef>
              <a:spcAft>
                <a:spcPts val="400"/>
              </a:spcAft>
              <a:defRPr sz="1500">
                <a:solidFill>
                  <a:srgbClr val="2C3E50"/>
                </a:solidFill>
              </a:defRPr>
            </a:pPr>
            <a:r>
              <a:t>- Mindfulness - Present-moment focus</a:t>
            </a:r>
          </a:p>
          <a:p>
            <a:pPr>
              <a:lnSpc>
                <a:spcPct val="140000"/>
              </a:lnSpc>
              <a:spcBef>
                <a:spcPts val="400"/>
              </a:spcBef>
              <a:spcAft>
                <a:spcPts val="400"/>
              </a:spcAft>
              <a:defRPr sz="1600">
                <a:solidFill>
                  <a:srgbClr val="2C3E50"/>
                </a:solidFill>
              </a:defRPr>
            </a:pPr>
            <a:r>
              <a:t>🛠️ Practical Tools:</a:t>
            </a:r>
          </a:p>
          <a:p>
            <a:pPr>
              <a:lnSpc>
                <a:spcPct val="130000"/>
              </a:lnSpc>
              <a:spcBef>
                <a:spcPts val="600"/>
              </a:spcBef>
              <a:spcAft>
                <a:spcPts val="400"/>
              </a:spcAft>
              <a:defRPr sz="1500">
                <a:solidFill>
                  <a:srgbClr val="2C3E50"/>
                </a:solidFill>
              </a:defRPr>
            </a:pPr>
            <a:r>
              <a:t>- Goal Template - Structure your development</a:t>
            </a:r>
          </a:p>
          <a:p>
            <a:pPr>
              <a:lnSpc>
                <a:spcPct val="130000"/>
              </a:lnSpc>
              <a:spcBef>
                <a:spcPts val="600"/>
              </a:spcBef>
              <a:spcAft>
                <a:spcPts val="400"/>
              </a:spcAft>
              <a:defRPr sz="1500">
                <a:solidFill>
                  <a:srgbClr val="2C3E50"/>
                </a:solidFill>
              </a:defRPr>
            </a:pPr>
            <a:r>
              <a:t>- Diary Template - Track daily progress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6492240"/>
            <a:ext cx="82296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000">
                <a:solidFill>
                  <a:srgbClr val="7F8C8D"/>
                </a:solidFill>
              </a:defRPr>
            </a:pPr>
            <a:r>
              <a:t>Pétanque Academy • carreau.app • Elite Player Development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3498D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Oval 2"/>
          <p:cNvSpPr/>
          <p:nvPr/>
        </p:nvSpPr>
        <p:spPr>
          <a:xfrm>
            <a:off x="8412480" y="91440"/>
            <a:ext cx="548640" cy="548640"/>
          </a:xfrm>
          <a:prstGeom prst="ellipse">
            <a:avLst/>
          </a:prstGeom>
          <a:solidFill>
            <a:srgbClr val="E74C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8412480" y="91440"/>
            <a:ext cx="548640" cy="54864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19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37160"/>
            <a:ext cx="77724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2800" b="1">
                <a:solidFill>
                  <a:srgbClr val="FFFFFF"/>
                </a:solidFill>
              </a:defRPr>
            </a:pPr>
            <a:r>
              <a:t>The 4 Big Ideas 💡</a:t>
            </a:r>
          </a:p>
        </p:txBody>
      </p:sp>
      <p:sp>
        <p:nvSpPr>
          <p:cNvPr id="6" name="Rectangle 5"/>
          <p:cNvSpPr/>
          <p:nvPr/>
        </p:nvSpPr>
        <p:spPr>
          <a:xfrm>
            <a:off x="457200" y="1097280"/>
            <a:ext cx="8229600" cy="5303520"/>
          </a:xfrm>
          <a:prstGeom prst="rect">
            <a:avLst/>
          </a:prstGeom>
          <a:solidFill>
            <a:srgbClr val="ECF0F1"/>
          </a:solidFill>
          <a:ln w="25400">
            <a:solidFill>
              <a:srgbClr val="3498D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31520" y="1371600"/>
            <a:ext cx="768096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>
              <a:lnSpc>
                <a:spcPct val="140000"/>
              </a:lnSpc>
              <a:spcBef>
                <a:spcPts val="0"/>
              </a:spcBef>
              <a:spcAft>
                <a:spcPts val="400"/>
              </a:spcAft>
              <a:defRPr sz="1600">
                <a:solidFill>
                  <a:srgbClr val="2C3E50"/>
                </a:solidFill>
              </a:defRPr>
            </a:pPr>
            <a:r>
              <a:t>Take These Home:</a:t>
            </a:r>
          </a:p>
          <a:p>
            <a:pPr>
              <a:lnSpc>
                <a:spcPct val="140000"/>
              </a:lnSpc>
              <a:spcBef>
                <a:spcPts val="400"/>
              </a:spcBef>
              <a:spcAft>
                <a:spcPts val="400"/>
              </a:spcAft>
              <a:defRPr sz="1600">
                <a:solidFill>
                  <a:srgbClr val="2C3E50"/>
                </a:solidFill>
              </a:defRPr>
            </a:pPr>
            <a:r>
              <a:t>1️⃣ Flow is a SKILL, not luck</a:t>
            </a:r>
          </a:p>
          <a:p>
            <a:pPr>
              <a:lnSpc>
                <a:spcPct val="140000"/>
              </a:lnSpc>
              <a:spcBef>
                <a:spcPts val="400"/>
              </a:spcBef>
              <a:spcAft>
                <a:spcPts val="400"/>
              </a:spcAft>
              <a:defRPr sz="1600">
                <a:solidFill>
                  <a:srgbClr val="2C3E50"/>
                </a:solidFill>
              </a:defRPr>
            </a:pPr>
            <a:r>
              <a:t>You can learn to access it on demand</a:t>
            </a:r>
          </a:p>
          <a:p>
            <a:pPr>
              <a:lnSpc>
                <a:spcPct val="140000"/>
              </a:lnSpc>
              <a:spcBef>
                <a:spcPts val="400"/>
              </a:spcBef>
              <a:spcAft>
                <a:spcPts val="400"/>
              </a:spcAft>
              <a:defRPr sz="1600">
                <a:solidFill>
                  <a:srgbClr val="2C3E50"/>
                </a:solidFill>
              </a:defRPr>
            </a:pPr>
            <a:r>
              <a:t>2️⃣ Your inner voice SHAPES your performance</a:t>
            </a:r>
          </a:p>
          <a:p>
            <a:pPr>
              <a:lnSpc>
                <a:spcPct val="140000"/>
              </a:lnSpc>
              <a:spcBef>
                <a:spcPts val="400"/>
              </a:spcBef>
              <a:spcAft>
                <a:spcPts val="400"/>
              </a:spcAft>
              <a:defRPr sz="1600">
                <a:solidFill>
                  <a:srgbClr val="2C3E50"/>
                </a:solidFill>
              </a:defRPr>
            </a:pPr>
            <a:r>
              <a:t>Coach yourself, don't criticize yourself</a:t>
            </a:r>
          </a:p>
          <a:p>
            <a:pPr>
              <a:lnSpc>
                <a:spcPct val="140000"/>
              </a:lnSpc>
              <a:spcBef>
                <a:spcPts val="400"/>
              </a:spcBef>
              <a:spcAft>
                <a:spcPts val="400"/>
              </a:spcAft>
              <a:defRPr sz="1600">
                <a:solidFill>
                  <a:srgbClr val="2C3E50"/>
                </a:solidFill>
              </a:defRPr>
            </a:pPr>
            <a:r>
              <a:t>3️⃣ Simple tools WORK under pressure</a:t>
            </a:r>
          </a:p>
          <a:p>
            <a:pPr>
              <a:lnSpc>
                <a:spcPct val="140000"/>
              </a:lnSpc>
              <a:spcBef>
                <a:spcPts val="400"/>
              </a:spcBef>
              <a:spcAft>
                <a:spcPts val="400"/>
              </a:spcAft>
              <a:defRPr sz="1600">
                <a:solidFill>
                  <a:srgbClr val="2C3E50"/>
                </a:solidFill>
              </a:defRPr>
            </a:pPr>
            <a:r>
              <a:t>3 breaths. A routine. A reset. That's it.</a:t>
            </a:r>
          </a:p>
          <a:p>
            <a:pPr>
              <a:lnSpc>
                <a:spcPct val="140000"/>
              </a:lnSpc>
              <a:spcBef>
                <a:spcPts val="400"/>
              </a:spcBef>
              <a:spcAft>
                <a:spcPts val="400"/>
              </a:spcAft>
              <a:defRPr sz="1600">
                <a:solidFill>
                  <a:srgbClr val="2C3E50"/>
                </a:solidFill>
              </a:defRPr>
            </a:pPr>
            <a:r>
              <a:t>4️⃣ Practice makes PERMANENT</a:t>
            </a:r>
          </a:p>
          <a:p>
            <a:pPr>
              <a:lnSpc>
                <a:spcPct val="140000"/>
              </a:lnSpc>
              <a:spcBef>
                <a:spcPts val="400"/>
              </a:spcBef>
              <a:spcAft>
                <a:spcPts val="400"/>
              </a:spcAft>
              <a:defRPr sz="1600">
                <a:solidFill>
                  <a:srgbClr val="2C3E50"/>
                </a:solidFill>
              </a:defRPr>
            </a:pPr>
            <a:r>
              <a:t>Mental skills need training like technical skills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6492240"/>
            <a:ext cx="82296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000">
                <a:solidFill>
                  <a:srgbClr val="7F8C8D"/>
                </a:solidFill>
              </a:defRPr>
            </a:pPr>
            <a:r>
              <a:t>Pétanque Academy • carreau.app • Elite Player Development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3498D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Oval 2"/>
          <p:cNvSpPr/>
          <p:nvPr/>
        </p:nvSpPr>
        <p:spPr>
          <a:xfrm>
            <a:off x="8412480" y="91440"/>
            <a:ext cx="548640" cy="548640"/>
          </a:xfrm>
          <a:prstGeom prst="ellipse">
            <a:avLst/>
          </a:prstGeom>
          <a:solidFill>
            <a:srgbClr val="E74C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8412480" y="91440"/>
            <a:ext cx="548640" cy="54864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2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37160"/>
            <a:ext cx="77724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2800" b="1">
                <a:solidFill>
                  <a:srgbClr val="FFFFFF"/>
                </a:solidFill>
              </a:defRPr>
            </a:pPr>
            <a:r>
              <a:t>Quick Poll - Show of Hands! 🙋</a:t>
            </a:r>
          </a:p>
        </p:txBody>
      </p:sp>
      <p:sp>
        <p:nvSpPr>
          <p:cNvPr id="6" name="Rectangle 5"/>
          <p:cNvSpPr/>
          <p:nvPr/>
        </p:nvSpPr>
        <p:spPr>
          <a:xfrm>
            <a:off x="457200" y="1097280"/>
            <a:ext cx="8229600" cy="5303520"/>
          </a:xfrm>
          <a:prstGeom prst="rect">
            <a:avLst/>
          </a:prstGeom>
          <a:solidFill>
            <a:srgbClr val="ECF0F1"/>
          </a:solidFill>
          <a:ln w="25400">
            <a:solidFill>
              <a:srgbClr val="3498D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31520" y="1371600"/>
            <a:ext cx="768096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>
              <a:lnSpc>
                <a:spcPct val="140000"/>
              </a:lnSpc>
              <a:spcBef>
                <a:spcPts val="0"/>
              </a:spcBef>
              <a:spcAft>
                <a:spcPts val="400"/>
              </a:spcAft>
              <a:defRPr sz="1600">
                <a:solidFill>
                  <a:srgbClr val="2C3E50"/>
                </a:solidFill>
              </a:defRPr>
            </a:pPr>
            <a:r>
              <a:t>Who has experienced this?</a:t>
            </a:r>
          </a:p>
          <a:p>
            <a:pPr>
              <a:lnSpc>
                <a:spcPct val="140000"/>
              </a:lnSpc>
              <a:spcBef>
                <a:spcPts val="400"/>
              </a:spcBef>
              <a:spcAft>
                <a:spcPts val="400"/>
              </a:spcAft>
              <a:defRPr sz="1600">
                <a:solidFill>
                  <a:srgbClr val="2C3E50"/>
                </a:solidFill>
              </a:defRPr>
            </a:pPr>
            <a:r>
              <a:t>Raise your hand if you've ever:</a:t>
            </a:r>
          </a:p>
          <a:p>
            <a:pPr>
              <a:lnSpc>
                <a:spcPct val="130000"/>
              </a:lnSpc>
              <a:spcBef>
                <a:spcPts val="600"/>
              </a:spcBef>
              <a:spcAft>
                <a:spcPts val="400"/>
              </a:spcAft>
              <a:defRPr sz="1500">
                <a:solidFill>
                  <a:srgbClr val="2C3E50"/>
                </a:solidFill>
              </a:defRPr>
            </a:pPr>
            <a:r>
              <a:t>1. Made a perfect shot in practice... then missed it in competition? 🎯❌</a:t>
            </a:r>
          </a:p>
          <a:p>
            <a:pPr>
              <a:lnSpc>
                <a:spcPct val="130000"/>
              </a:lnSpc>
              <a:spcBef>
                <a:spcPts val="600"/>
              </a:spcBef>
              <a:spcAft>
                <a:spcPts val="400"/>
              </a:spcAft>
              <a:defRPr sz="1500">
                <a:solidFill>
                  <a:srgbClr val="2C3E50"/>
                </a:solidFill>
              </a:defRPr>
            </a:pPr>
            <a:r>
              <a:t>2. Felt your mind racing when you needed to stay calm? 🧠💨</a:t>
            </a:r>
          </a:p>
          <a:p>
            <a:pPr>
              <a:lnSpc>
                <a:spcPct val="130000"/>
              </a:lnSpc>
              <a:spcBef>
                <a:spcPts val="600"/>
              </a:spcBef>
              <a:spcAft>
                <a:spcPts val="400"/>
              </a:spcAft>
              <a:defRPr sz="1500">
                <a:solidFill>
                  <a:srgbClr val="2C3E50"/>
                </a:solidFill>
              </a:defRPr>
            </a:pPr>
            <a:r>
              <a:t>3. Criticized yourself after a mistake? 😤</a:t>
            </a:r>
          </a:p>
          <a:p>
            <a:pPr>
              <a:lnSpc>
                <a:spcPct val="130000"/>
              </a:lnSpc>
              <a:spcBef>
                <a:spcPts val="600"/>
              </a:spcBef>
              <a:spcAft>
                <a:spcPts val="400"/>
              </a:spcAft>
              <a:defRPr sz="1500">
                <a:solidFill>
                  <a:srgbClr val="2C3E50"/>
                </a:solidFill>
              </a:defRPr>
            </a:pPr>
            <a:r>
              <a:t>4. Had a game where everything just "clicked"? ✨</a:t>
            </a:r>
          </a:p>
          <a:p>
            <a:pPr>
              <a:lnSpc>
                <a:spcPct val="140000"/>
              </a:lnSpc>
              <a:spcBef>
                <a:spcPts val="400"/>
              </a:spcBef>
              <a:spcAft>
                <a:spcPts val="400"/>
              </a:spcAft>
              <a:defRPr sz="1600">
                <a:solidFill>
                  <a:srgbClr val="2C3E50"/>
                </a:solidFill>
              </a:defRPr>
            </a:pPr>
            <a:r>
              <a:t>You're not alone! Let's fix this together.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6492240"/>
            <a:ext cx="82296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000">
                <a:solidFill>
                  <a:srgbClr val="7F8C8D"/>
                </a:solidFill>
              </a:defRPr>
            </a:pPr>
            <a:r>
              <a:t>Pétanque Academy • carreau.app • Elite Player Development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3498D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Oval 2"/>
          <p:cNvSpPr/>
          <p:nvPr/>
        </p:nvSpPr>
        <p:spPr>
          <a:xfrm>
            <a:off x="8412480" y="91440"/>
            <a:ext cx="548640" cy="548640"/>
          </a:xfrm>
          <a:prstGeom prst="ellipse">
            <a:avLst/>
          </a:prstGeom>
          <a:solidFill>
            <a:srgbClr val="E74C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8412480" y="91440"/>
            <a:ext cx="548640" cy="54864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20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37160"/>
            <a:ext cx="77724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2800" b="1">
                <a:solidFill>
                  <a:srgbClr val="FFFFFF"/>
                </a:solidFill>
              </a:defRPr>
            </a:pPr>
            <a:r>
              <a:t>Questions? Let's Talk! 💬</a:t>
            </a:r>
          </a:p>
        </p:txBody>
      </p:sp>
      <p:sp>
        <p:nvSpPr>
          <p:cNvPr id="6" name="Rectangle 5"/>
          <p:cNvSpPr/>
          <p:nvPr/>
        </p:nvSpPr>
        <p:spPr>
          <a:xfrm>
            <a:off x="457200" y="1097280"/>
            <a:ext cx="8229600" cy="5303520"/>
          </a:xfrm>
          <a:prstGeom prst="rect">
            <a:avLst/>
          </a:prstGeom>
          <a:solidFill>
            <a:srgbClr val="ECF0F1"/>
          </a:solidFill>
          <a:ln w="25400">
            <a:solidFill>
              <a:srgbClr val="3498D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31520" y="1371600"/>
            <a:ext cx="768096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>
              <a:lnSpc>
                <a:spcPct val="140000"/>
              </a:lnSpc>
              <a:spcBef>
                <a:spcPts val="0"/>
              </a:spcBef>
              <a:spcAft>
                <a:spcPts val="400"/>
              </a:spcAft>
              <a:defRPr sz="1600">
                <a:solidFill>
                  <a:srgbClr val="2C3E50"/>
                </a:solidFill>
              </a:defRPr>
            </a:pPr>
            <a:r>
              <a:t>Open Discussion</a:t>
            </a:r>
          </a:p>
          <a:p>
            <a:pPr>
              <a:lnSpc>
                <a:spcPct val="140000"/>
              </a:lnSpc>
              <a:spcBef>
                <a:spcPts val="400"/>
              </a:spcBef>
              <a:spcAft>
                <a:spcPts val="400"/>
              </a:spcAft>
              <a:defRPr sz="1600">
                <a:solidFill>
                  <a:srgbClr val="2C3E50"/>
                </a:solidFill>
              </a:defRPr>
            </a:pPr>
            <a:r>
              <a:t>What questions do you have?</a:t>
            </a:r>
          </a:p>
          <a:p>
            <a:pPr>
              <a:lnSpc>
                <a:spcPct val="140000"/>
              </a:lnSpc>
              <a:spcBef>
                <a:spcPts val="400"/>
              </a:spcBef>
              <a:spcAft>
                <a:spcPts val="400"/>
              </a:spcAft>
              <a:defRPr sz="1600">
                <a:solidFill>
                  <a:srgbClr val="2C3E50"/>
                </a:solidFill>
              </a:defRPr>
            </a:pPr>
            <a:r>
              <a:t>What experiences do you want to share?</a:t>
            </a:r>
          </a:p>
          <a:p>
            <a:pPr>
              <a:lnSpc>
                <a:spcPct val="140000"/>
              </a:lnSpc>
              <a:spcBef>
                <a:spcPts val="400"/>
              </a:spcBef>
              <a:spcAft>
                <a:spcPts val="400"/>
              </a:spcAft>
              <a:defRPr sz="1600">
                <a:solidFill>
                  <a:srgbClr val="2C3E50"/>
                </a:solidFill>
              </a:defRPr>
            </a:pPr>
            <a:r>
              <a:t>What challenges are you facing?</a:t>
            </a:r>
          </a:p>
          <a:p>
            <a:pPr>
              <a:lnSpc>
                <a:spcPct val="140000"/>
              </a:lnSpc>
              <a:spcBef>
                <a:spcPts val="400"/>
              </a:spcBef>
              <a:spcAft>
                <a:spcPts val="400"/>
              </a:spcAft>
              <a:defRPr sz="1600">
                <a:solidFill>
                  <a:srgbClr val="2C3E50"/>
                </a:solidFill>
              </a:defRPr>
            </a:pPr>
            <a:r>
              <a:t>What will you try first?</a:t>
            </a:r>
          </a:p>
          <a:p>
            <a:pPr>
              <a:lnSpc>
                <a:spcPct val="140000"/>
              </a:lnSpc>
              <a:spcBef>
                <a:spcPts val="400"/>
              </a:spcBef>
              <a:spcAft>
                <a:spcPts val="400"/>
              </a:spcAft>
              <a:defRPr sz="1600">
                <a:solidFill>
                  <a:srgbClr val="2C3E50"/>
                </a:solidFill>
              </a:defRPr>
            </a:pPr>
            <a:r>
              <a:t>This is YOUR session. Let's make it valuable for YOU.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6492240"/>
            <a:ext cx="82296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000">
                <a:solidFill>
                  <a:srgbClr val="7F8C8D"/>
                </a:solidFill>
              </a:defRPr>
            </a:pPr>
            <a:r>
              <a:t>Pétanque Academy • carreau.app • Elite Player Development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3498D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Oval 2"/>
          <p:cNvSpPr/>
          <p:nvPr/>
        </p:nvSpPr>
        <p:spPr>
          <a:xfrm>
            <a:off x="8412480" y="91440"/>
            <a:ext cx="548640" cy="548640"/>
          </a:xfrm>
          <a:prstGeom prst="ellipse">
            <a:avLst/>
          </a:prstGeom>
          <a:solidFill>
            <a:srgbClr val="E74C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8412480" y="91440"/>
            <a:ext cx="548640" cy="54864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21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37160"/>
            <a:ext cx="77724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2800" b="1">
                <a:solidFill>
                  <a:srgbClr val="FFFFFF"/>
                </a:solidFill>
              </a:defRPr>
            </a:pPr>
            <a:r>
              <a:t>Your Challenge 🎯</a:t>
            </a:r>
          </a:p>
        </p:txBody>
      </p:sp>
      <p:sp>
        <p:nvSpPr>
          <p:cNvPr id="6" name="Rectangle 5"/>
          <p:cNvSpPr/>
          <p:nvPr/>
        </p:nvSpPr>
        <p:spPr>
          <a:xfrm>
            <a:off x="457200" y="1097280"/>
            <a:ext cx="8229600" cy="5303520"/>
          </a:xfrm>
          <a:prstGeom prst="rect">
            <a:avLst/>
          </a:prstGeom>
          <a:solidFill>
            <a:srgbClr val="ECF0F1"/>
          </a:solidFill>
          <a:ln w="25400">
            <a:solidFill>
              <a:srgbClr val="3498D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31520" y="1371600"/>
            <a:ext cx="768096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>
              <a:lnSpc>
                <a:spcPct val="140000"/>
              </a:lnSpc>
              <a:spcBef>
                <a:spcPts val="0"/>
              </a:spcBef>
              <a:spcAft>
                <a:spcPts val="400"/>
              </a:spcAft>
              <a:defRPr sz="1600">
                <a:solidFill>
                  <a:srgbClr val="2C3E50"/>
                </a:solidFill>
              </a:defRPr>
            </a:pPr>
            <a:r>
              <a:t>This Week's Mission:</a:t>
            </a:r>
          </a:p>
          <a:p>
            <a:pPr>
              <a:lnSpc>
                <a:spcPct val="140000"/>
              </a:lnSpc>
              <a:spcBef>
                <a:spcPts val="400"/>
              </a:spcBef>
              <a:spcAft>
                <a:spcPts val="400"/>
              </a:spcAft>
              <a:defRPr sz="1600">
                <a:solidFill>
                  <a:srgbClr val="2C3E50"/>
                </a:solidFill>
              </a:defRPr>
            </a:pPr>
            <a:r>
              <a:t>1️⃣ Pick ONE tool</a:t>
            </a:r>
          </a:p>
          <a:p>
            <a:pPr>
              <a:lnSpc>
                <a:spcPct val="140000"/>
              </a:lnSpc>
              <a:spcBef>
                <a:spcPts val="400"/>
              </a:spcBef>
              <a:spcAft>
                <a:spcPts val="400"/>
              </a:spcAft>
              <a:defRPr sz="1600">
                <a:solidFill>
                  <a:srgbClr val="2C3E50"/>
                </a:solidFill>
              </a:defRPr>
            </a:pPr>
            <a:r>
              <a:t>(3-Breath Reset, Pre-Shot Routine, Inner Coach, or Mode Switching)</a:t>
            </a:r>
          </a:p>
          <a:p>
            <a:pPr>
              <a:lnSpc>
                <a:spcPct val="140000"/>
              </a:lnSpc>
              <a:spcBef>
                <a:spcPts val="400"/>
              </a:spcBef>
              <a:spcAft>
                <a:spcPts val="400"/>
              </a:spcAft>
              <a:defRPr sz="1600">
                <a:solidFill>
                  <a:srgbClr val="2C3E50"/>
                </a:solidFill>
              </a:defRPr>
            </a:pPr>
            <a:r>
              <a:t>2️⃣ Practice it EVERY session</a:t>
            </a:r>
          </a:p>
          <a:p>
            <a:pPr>
              <a:lnSpc>
                <a:spcPct val="140000"/>
              </a:lnSpc>
              <a:spcBef>
                <a:spcPts val="400"/>
              </a:spcBef>
              <a:spcAft>
                <a:spcPts val="400"/>
              </a:spcAft>
              <a:defRPr sz="1600">
                <a:solidFill>
                  <a:srgbClr val="2C3E50"/>
                </a:solidFill>
              </a:defRPr>
            </a:pPr>
            <a:r>
              <a:t>(Consistency beats intensity)</a:t>
            </a:r>
          </a:p>
          <a:p>
            <a:pPr>
              <a:lnSpc>
                <a:spcPct val="140000"/>
              </a:lnSpc>
              <a:spcBef>
                <a:spcPts val="400"/>
              </a:spcBef>
              <a:spcAft>
                <a:spcPts val="400"/>
              </a:spcAft>
              <a:defRPr sz="1600">
                <a:solidFill>
                  <a:srgbClr val="2C3E50"/>
                </a:solidFill>
              </a:defRPr>
            </a:pPr>
            <a:r>
              <a:t>3️⃣ Notice what changes</a:t>
            </a:r>
          </a:p>
          <a:p>
            <a:pPr>
              <a:lnSpc>
                <a:spcPct val="140000"/>
              </a:lnSpc>
              <a:spcBef>
                <a:spcPts val="400"/>
              </a:spcBef>
              <a:spcAft>
                <a:spcPts val="400"/>
              </a:spcAft>
              <a:defRPr sz="1600">
                <a:solidFill>
                  <a:srgbClr val="2C3E50"/>
                </a:solidFill>
              </a:defRPr>
            </a:pPr>
            <a:r>
              <a:t>(Track your progress)</a:t>
            </a:r>
          </a:p>
          <a:p>
            <a:pPr>
              <a:lnSpc>
                <a:spcPct val="140000"/>
              </a:lnSpc>
              <a:spcBef>
                <a:spcPts val="400"/>
              </a:spcBef>
              <a:spcAft>
                <a:spcPts val="400"/>
              </a:spcAft>
              <a:defRPr sz="1600">
                <a:solidFill>
                  <a:srgbClr val="2C3E50"/>
                </a:solidFill>
              </a:defRPr>
            </a:pPr>
            <a:r>
              <a:t>4️⃣ Share your results</a:t>
            </a:r>
          </a:p>
          <a:p>
            <a:pPr>
              <a:lnSpc>
                <a:spcPct val="140000"/>
              </a:lnSpc>
              <a:spcBef>
                <a:spcPts val="400"/>
              </a:spcBef>
              <a:spcAft>
                <a:spcPts val="400"/>
              </a:spcAft>
              <a:defRPr sz="1600">
                <a:solidFill>
                  <a:srgbClr val="2C3E50"/>
                </a:solidFill>
              </a:defRPr>
            </a:pPr>
            <a:r>
              <a:t>(With your training partners or on carreau.app)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6492240"/>
            <a:ext cx="82296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000">
                <a:solidFill>
                  <a:srgbClr val="7F8C8D"/>
                </a:solidFill>
              </a:defRPr>
            </a:pPr>
            <a:r>
              <a:t>Pétanque Academy • carreau.app • Elite Player Development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3498D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Oval 2"/>
          <p:cNvSpPr/>
          <p:nvPr/>
        </p:nvSpPr>
        <p:spPr>
          <a:xfrm>
            <a:off x="8412480" y="91440"/>
            <a:ext cx="548640" cy="548640"/>
          </a:xfrm>
          <a:prstGeom prst="ellipse">
            <a:avLst/>
          </a:prstGeom>
          <a:solidFill>
            <a:srgbClr val="E74C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8412480" y="91440"/>
            <a:ext cx="548640" cy="54864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22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37160"/>
            <a:ext cx="77724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2800" b="1">
                <a:solidFill>
                  <a:srgbClr val="FFFFFF"/>
                </a:solidFill>
              </a:defRPr>
            </a:pPr>
            <a:r>
              <a:t>Thank You! 🙏</a:t>
            </a:r>
          </a:p>
        </p:txBody>
      </p:sp>
      <p:sp>
        <p:nvSpPr>
          <p:cNvPr id="6" name="Rectangle 5"/>
          <p:cNvSpPr/>
          <p:nvPr/>
        </p:nvSpPr>
        <p:spPr>
          <a:xfrm>
            <a:off x="457200" y="1097280"/>
            <a:ext cx="8229600" cy="5303520"/>
          </a:xfrm>
          <a:prstGeom prst="rect">
            <a:avLst/>
          </a:prstGeom>
          <a:solidFill>
            <a:srgbClr val="ECF0F1"/>
          </a:solidFill>
          <a:ln w="25400">
            <a:solidFill>
              <a:srgbClr val="3498D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31520" y="1371600"/>
            <a:ext cx="768096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>
              <a:lnSpc>
                <a:spcPct val="140000"/>
              </a:lnSpc>
              <a:spcBef>
                <a:spcPts val="0"/>
              </a:spcBef>
              <a:spcAft>
                <a:spcPts val="400"/>
              </a:spcAft>
              <a:defRPr sz="1600">
                <a:solidFill>
                  <a:srgbClr val="2C3E50"/>
                </a:solidFill>
              </a:defRPr>
            </a:pPr>
            <a:r>
              <a:t>You've Got This!</a:t>
            </a:r>
          </a:p>
          <a:p>
            <a:pPr>
              <a:lnSpc>
                <a:spcPct val="140000"/>
              </a:lnSpc>
              <a:spcBef>
                <a:spcPts val="400"/>
              </a:spcBef>
              <a:spcAft>
                <a:spcPts val="400"/>
              </a:spcAft>
              <a:defRPr sz="1600">
                <a:solidFill>
                  <a:srgbClr val="2C3E50"/>
                </a:solidFill>
              </a:defRPr>
            </a:pPr>
            <a:r>
              <a:t>What you learned today:</a:t>
            </a:r>
          </a:p>
          <a:p>
            <a:pPr>
              <a:lnSpc>
                <a:spcPct val="130000"/>
              </a:lnSpc>
              <a:spcBef>
                <a:spcPts val="600"/>
              </a:spcBef>
              <a:spcAft>
                <a:spcPts val="400"/>
              </a:spcAft>
              <a:defRPr sz="1500">
                <a:solidFill>
                  <a:srgbClr val="2C3E50"/>
                </a:solidFill>
              </a:defRPr>
            </a:pPr>
            <a:r>
              <a:t>- ✅ How to access flow states</a:t>
            </a:r>
          </a:p>
          <a:p>
            <a:pPr>
              <a:lnSpc>
                <a:spcPct val="130000"/>
              </a:lnSpc>
              <a:spcBef>
                <a:spcPts val="600"/>
              </a:spcBef>
              <a:spcAft>
                <a:spcPts val="400"/>
              </a:spcAft>
              <a:defRPr sz="1500">
                <a:solidFill>
                  <a:srgbClr val="2C3E50"/>
                </a:solidFill>
              </a:defRPr>
            </a:pPr>
            <a:r>
              <a:t>- ✅ How to manage your inner critic</a:t>
            </a:r>
          </a:p>
          <a:p>
            <a:pPr>
              <a:lnSpc>
                <a:spcPct val="130000"/>
              </a:lnSpc>
              <a:spcBef>
                <a:spcPts val="600"/>
              </a:spcBef>
              <a:spcAft>
                <a:spcPts val="400"/>
              </a:spcAft>
              <a:defRPr sz="1500">
                <a:solidFill>
                  <a:srgbClr val="2C3E50"/>
                </a:solidFill>
              </a:defRPr>
            </a:pPr>
            <a:r>
              <a:t>- ✅ Practical tools that work under pressure</a:t>
            </a:r>
          </a:p>
          <a:p>
            <a:pPr>
              <a:lnSpc>
                <a:spcPct val="130000"/>
              </a:lnSpc>
              <a:spcBef>
                <a:spcPts val="600"/>
              </a:spcBef>
              <a:spcAft>
                <a:spcPts val="400"/>
              </a:spcAft>
              <a:defRPr sz="1500">
                <a:solidFill>
                  <a:srgbClr val="2C3E50"/>
                </a:solidFill>
              </a:defRPr>
            </a:pPr>
            <a:r>
              <a:t>- ✅ A clear action plan for this week</a:t>
            </a:r>
          </a:p>
          <a:p>
            <a:pPr>
              <a:lnSpc>
                <a:spcPct val="140000"/>
              </a:lnSpc>
              <a:spcBef>
                <a:spcPts val="400"/>
              </a:spcBef>
              <a:spcAft>
                <a:spcPts val="400"/>
              </a:spcAft>
              <a:defRPr sz="1600">
                <a:solidFill>
                  <a:srgbClr val="2C3E50"/>
                </a:solidFill>
              </a:defRPr>
            </a:pPr>
            <a:r>
              <a:t>Next Steps:</a:t>
            </a:r>
          </a:p>
          <a:p>
            <a:pPr>
              <a:lnSpc>
                <a:spcPct val="130000"/>
              </a:lnSpc>
              <a:spcBef>
                <a:spcPts val="600"/>
              </a:spcBef>
              <a:spcAft>
                <a:spcPts val="400"/>
              </a:spcAft>
              <a:defRPr sz="1500">
                <a:solidFill>
                  <a:srgbClr val="2C3E50"/>
                </a:solidFill>
              </a:defRPr>
            </a:pPr>
            <a:r>
              <a:t>1. Choose your ONE technique</a:t>
            </a:r>
          </a:p>
          <a:p>
            <a:pPr>
              <a:lnSpc>
                <a:spcPct val="130000"/>
              </a:lnSpc>
              <a:spcBef>
                <a:spcPts val="600"/>
              </a:spcBef>
              <a:spcAft>
                <a:spcPts val="400"/>
              </a:spcAft>
              <a:defRPr sz="1500">
                <a:solidFill>
                  <a:srgbClr val="2C3E50"/>
                </a:solidFill>
              </a:defRPr>
            </a:pPr>
            <a:r>
              <a:t>2. Practice it consistently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6492240"/>
            <a:ext cx="82296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000">
                <a:solidFill>
                  <a:srgbClr val="7F8C8D"/>
                </a:solidFill>
              </a:defRPr>
            </a:pPr>
            <a:r>
              <a:t>Pétanque Academy • carreau.app • Elite Player Development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3498D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Oval 2"/>
          <p:cNvSpPr/>
          <p:nvPr/>
        </p:nvSpPr>
        <p:spPr>
          <a:xfrm>
            <a:off x="8412480" y="91440"/>
            <a:ext cx="548640" cy="548640"/>
          </a:xfrm>
          <a:prstGeom prst="ellipse">
            <a:avLst/>
          </a:prstGeom>
          <a:solidFill>
            <a:srgbClr val="E74C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8412480" y="91440"/>
            <a:ext cx="548640" cy="54864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3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37160"/>
            <a:ext cx="77724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2800" b="1">
                <a:solidFill>
                  <a:srgbClr val="FFFFFF"/>
                </a:solidFill>
              </a:defRPr>
            </a:pPr>
            <a:r>
              <a:t>The Elite Player Paradox</a:t>
            </a:r>
          </a:p>
        </p:txBody>
      </p:sp>
      <p:sp>
        <p:nvSpPr>
          <p:cNvPr id="6" name="Rectangle 5"/>
          <p:cNvSpPr/>
          <p:nvPr/>
        </p:nvSpPr>
        <p:spPr>
          <a:xfrm>
            <a:off x="457200" y="1097280"/>
            <a:ext cx="8229600" cy="5303520"/>
          </a:xfrm>
          <a:prstGeom prst="rect">
            <a:avLst/>
          </a:prstGeom>
          <a:solidFill>
            <a:srgbClr val="ECF0F1"/>
          </a:solidFill>
          <a:ln w="25400">
            <a:solidFill>
              <a:srgbClr val="3498D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31520" y="1371600"/>
            <a:ext cx="768096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>
              <a:lnSpc>
                <a:spcPct val="140000"/>
              </a:lnSpc>
              <a:spcBef>
                <a:spcPts val="0"/>
              </a:spcBef>
              <a:spcAft>
                <a:spcPts val="400"/>
              </a:spcAft>
              <a:defRPr sz="1600">
                <a:solidFill>
                  <a:srgbClr val="2C3E50"/>
                </a:solidFill>
              </a:defRPr>
            </a:pPr>
            <a:r>
              <a:t>You Already Have the Skills... So Why?</a:t>
            </a:r>
          </a:p>
          <a:p>
            <a:pPr>
              <a:lnSpc>
                <a:spcPct val="140000"/>
              </a:lnSpc>
              <a:spcBef>
                <a:spcPts val="400"/>
              </a:spcBef>
              <a:spcAft>
                <a:spcPts val="400"/>
              </a:spcAft>
              <a:defRPr sz="1600">
                <a:solidFill>
                  <a:srgbClr val="2C3E50"/>
                </a:solidFill>
              </a:defRPr>
            </a:pPr>
            <a:r>
              <a:t>✅ You HAVE:</a:t>
            </a:r>
          </a:p>
          <a:p>
            <a:pPr>
              <a:lnSpc>
                <a:spcPct val="130000"/>
              </a:lnSpc>
              <a:spcBef>
                <a:spcPts val="600"/>
              </a:spcBef>
              <a:spcAft>
                <a:spcPts val="400"/>
              </a:spcAft>
              <a:defRPr sz="1500">
                <a:solidFill>
                  <a:srgbClr val="2C3E50"/>
                </a:solidFill>
              </a:defRPr>
            </a:pPr>
            <a:r>
              <a:t>- Excellent technique (thousands of hours)</a:t>
            </a:r>
          </a:p>
          <a:p>
            <a:pPr>
              <a:lnSpc>
                <a:spcPct val="130000"/>
              </a:lnSpc>
              <a:spcBef>
                <a:spcPts val="600"/>
              </a:spcBef>
              <a:spcAft>
                <a:spcPts val="400"/>
              </a:spcAft>
              <a:defRPr sz="1500">
                <a:solidFill>
                  <a:srgbClr val="2C3E50"/>
                </a:solidFill>
              </a:defRPr>
            </a:pPr>
            <a:r>
              <a:t>- Years of experience</a:t>
            </a:r>
          </a:p>
          <a:p>
            <a:pPr>
              <a:lnSpc>
                <a:spcPct val="130000"/>
              </a:lnSpc>
              <a:spcBef>
                <a:spcPts val="600"/>
              </a:spcBef>
              <a:spcAft>
                <a:spcPts val="400"/>
              </a:spcAft>
              <a:defRPr sz="1500">
                <a:solidFill>
                  <a:srgbClr val="2C3E50"/>
                </a:solidFill>
              </a:defRPr>
            </a:pPr>
            <a:r>
              <a:t>- Physical ability</a:t>
            </a:r>
          </a:p>
          <a:p>
            <a:pPr>
              <a:lnSpc>
                <a:spcPct val="140000"/>
              </a:lnSpc>
              <a:spcBef>
                <a:spcPts val="400"/>
              </a:spcBef>
              <a:spcAft>
                <a:spcPts val="400"/>
              </a:spcAft>
              <a:defRPr sz="1600">
                <a:solidFill>
                  <a:srgbClr val="2C3E50"/>
                </a:solidFill>
              </a:defRPr>
            </a:pPr>
            <a:r>
              <a:t>❌ But You STRUGGLE With:</a:t>
            </a:r>
          </a:p>
          <a:p>
            <a:pPr>
              <a:lnSpc>
                <a:spcPct val="130000"/>
              </a:lnSpc>
              <a:spcBef>
                <a:spcPts val="600"/>
              </a:spcBef>
              <a:spcAft>
                <a:spcPts val="400"/>
              </a:spcAft>
              <a:defRPr sz="1500">
                <a:solidFill>
                  <a:srgbClr val="2C3E50"/>
                </a:solidFill>
              </a:defRPr>
            </a:pPr>
            <a:r>
              <a:t>- Accessing that technique under pressure</a:t>
            </a:r>
          </a:p>
          <a:p>
            <a:pPr>
              <a:lnSpc>
                <a:spcPct val="130000"/>
              </a:lnSpc>
              <a:spcBef>
                <a:spcPts val="600"/>
              </a:spcBef>
              <a:spcAft>
                <a:spcPts val="400"/>
              </a:spcAft>
              <a:defRPr sz="1500">
                <a:solidFill>
                  <a:srgbClr val="2C3E50"/>
                </a:solidFill>
              </a:defRPr>
            </a:pPr>
            <a:r>
              <a:t>- Staying consistent in competition</a:t>
            </a:r>
          </a:p>
          <a:p>
            <a:pPr>
              <a:lnSpc>
                <a:spcPct val="130000"/>
              </a:lnSpc>
              <a:spcBef>
                <a:spcPts val="600"/>
              </a:spcBef>
              <a:spcAft>
                <a:spcPts val="400"/>
              </a:spcAft>
              <a:defRPr sz="1500">
                <a:solidFill>
                  <a:srgbClr val="2C3E50"/>
                </a:solidFill>
              </a:defRPr>
            </a:pPr>
            <a:r>
              <a:t>- Bouncing back after mistakes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6492240"/>
            <a:ext cx="82296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000">
                <a:solidFill>
                  <a:srgbClr val="7F8C8D"/>
                </a:solidFill>
              </a:defRPr>
            </a:pPr>
            <a:r>
              <a:t>Pétanque Academy • carreau.app • Elite Player Development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3498D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Oval 2"/>
          <p:cNvSpPr/>
          <p:nvPr/>
        </p:nvSpPr>
        <p:spPr>
          <a:xfrm>
            <a:off x="8412480" y="91440"/>
            <a:ext cx="548640" cy="548640"/>
          </a:xfrm>
          <a:prstGeom prst="ellipse">
            <a:avLst/>
          </a:prstGeom>
          <a:solidFill>
            <a:srgbClr val="E74C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8412480" y="91440"/>
            <a:ext cx="548640" cy="54864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4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37160"/>
            <a:ext cx="77724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2800" b="1">
                <a:solidFill>
                  <a:srgbClr val="FFFFFF"/>
                </a:solidFill>
              </a:defRPr>
            </a:pPr>
            <a:r>
              <a:t>The Zone - You Know This Feeling! ⚡</a:t>
            </a:r>
          </a:p>
        </p:txBody>
      </p:sp>
      <p:sp>
        <p:nvSpPr>
          <p:cNvPr id="6" name="Rectangle 5"/>
          <p:cNvSpPr/>
          <p:nvPr/>
        </p:nvSpPr>
        <p:spPr>
          <a:xfrm>
            <a:off x="457200" y="1097280"/>
            <a:ext cx="8229600" cy="5303520"/>
          </a:xfrm>
          <a:prstGeom prst="rect">
            <a:avLst/>
          </a:prstGeom>
          <a:solidFill>
            <a:srgbClr val="ECF0F1"/>
          </a:solidFill>
          <a:ln w="25400">
            <a:solidFill>
              <a:srgbClr val="3498D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31520" y="1371600"/>
            <a:ext cx="768096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>
              <a:lnSpc>
                <a:spcPct val="140000"/>
              </a:lnSpc>
              <a:spcBef>
                <a:spcPts val="0"/>
              </a:spcBef>
              <a:spcAft>
                <a:spcPts val="400"/>
              </a:spcAft>
              <a:defRPr sz="1600">
                <a:solidFill>
                  <a:srgbClr val="2C3E50"/>
                </a:solidFill>
              </a:defRPr>
            </a:pPr>
            <a:r>
              <a:t>Remember That Perfect Game?</a:t>
            </a:r>
          </a:p>
          <a:p>
            <a:pPr>
              <a:lnSpc>
                <a:spcPct val="140000"/>
              </a:lnSpc>
              <a:spcBef>
                <a:spcPts val="400"/>
              </a:spcBef>
              <a:spcAft>
                <a:spcPts val="400"/>
              </a:spcAft>
              <a:defRPr sz="1600">
                <a:solidFill>
                  <a:srgbClr val="2C3E50"/>
                </a:solidFill>
              </a:defRPr>
            </a:pPr>
            <a:r>
              <a:t>Everything felt:</a:t>
            </a:r>
          </a:p>
          <a:p>
            <a:pPr>
              <a:lnSpc>
                <a:spcPct val="130000"/>
              </a:lnSpc>
              <a:spcBef>
                <a:spcPts val="600"/>
              </a:spcBef>
              <a:spcAft>
                <a:spcPts val="400"/>
              </a:spcAft>
              <a:defRPr sz="1500">
                <a:solidFill>
                  <a:srgbClr val="2C3E50"/>
                </a:solidFill>
              </a:defRPr>
            </a:pPr>
            <a:r>
              <a:t>- ⏱️ Time slowed down</a:t>
            </a:r>
          </a:p>
          <a:p>
            <a:pPr>
              <a:lnSpc>
                <a:spcPct val="130000"/>
              </a:lnSpc>
              <a:spcBef>
                <a:spcPts val="600"/>
              </a:spcBef>
              <a:spcAft>
                <a:spcPts val="400"/>
              </a:spcAft>
              <a:defRPr sz="1500">
                <a:solidFill>
                  <a:srgbClr val="2C3E50"/>
                </a:solidFill>
              </a:defRPr>
            </a:pPr>
            <a:r>
              <a:t>- 🎯 Effortless and automatic</a:t>
            </a:r>
          </a:p>
          <a:p>
            <a:pPr>
              <a:lnSpc>
                <a:spcPct val="130000"/>
              </a:lnSpc>
              <a:spcBef>
                <a:spcPts val="600"/>
              </a:spcBef>
              <a:spcAft>
                <a:spcPts val="400"/>
              </a:spcAft>
              <a:defRPr sz="1500">
                <a:solidFill>
                  <a:srgbClr val="2C3E50"/>
                </a:solidFill>
              </a:defRPr>
            </a:pPr>
            <a:r>
              <a:t>- 🧘 Completely focused</a:t>
            </a:r>
          </a:p>
          <a:p>
            <a:pPr>
              <a:lnSpc>
                <a:spcPct val="130000"/>
              </a:lnSpc>
              <a:spcBef>
                <a:spcPts val="600"/>
              </a:spcBef>
              <a:spcAft>
                <a:spcPts val="400"/>
              </a:spcAft>
              <a:defRPr sz="1500">
                <a:solidFill>
                  <a:srgbClr val="2C3E50"/>
                </a:solidFill>
              </a:defRPr>
            </a:pPr>
            <a:r>
              <a:t>- 🎪 Like you couldn't miss</a:t>
            </a:r>
          </a:p>
          <a:p>
            <a:pPr>
              <a:lnSpc>
                <a:spcPct val="140000"/>
              </a:lnSpc>
              <a:spcBef>
                <a:spcPts val="400"/>
              </a:spcBef>
              <a:spcAft>
                <a:spcPts val="400"/>
              </a:spcAft>
              <a:defRPr sz="1600">
                <a:solidFill>
                  <a:srgbClr val="2C3E50"/>
                </a:solidFill>
              </a:defRPr>
            </a:pPr>
            <a:r>
              <a:t>That's "The Zone" (Flow State)</a:t>
            </a:r>
          </a:p>
          <a:p>
            <a:pPr>
              <a:lnSpc>
                <a:spcPct val="140000"/>
              </a:lnSpc>
              <a:spcBef>
                <a:spcPts val="400"/>
              </a:spcBef>
              <a:spcAft>
                <a:spcPts val="400"/>
              </a:spcAft>
              <a:defRPr sz="1600">
                <a:solidFill>
                  <a:srgbClr val="2C3E50"/>
                </a:solidFill>
              </a:defRPr>
            </a:pPr>
            <a:r>
              <a:t>The Question:</a:t>
            </a:r>
          </a:p>
          <a:p>
            <a:pPr>
              <a:lnSpc>
                <a:spcPct val="140000"/>
              </a:lnSpc>
              <a:spcBef>
                <a:spcPts val="400"/>
              </a:spcBef>
              <a:spcAft>
                <a:spcPts val="400"/>
              </a:spcAft>
              <a:defRPr sz="1600">
                <a:solidFill>
                  <a:srgbClr val="2C3E50"/>
                </a:solidFill>
              </a:defRPr>
            </a:pPr>
            <a:r>
              <a:t>How do we access it consistently, not just by accident?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6492240"/>
            <a:ext cx="82296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000">
                <a:solidFill>
                  <a:srgbClr val="7F8C8D"/>
                </a:solidFill>
              </a:defRPr>
            </a:pPr>
            <a:r>
              <a:t>Pétanque Academy • carreau.app • Elite Player Development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3498D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Oval 2"/>
          <p:cNvSpPr/>
          <p:nvPr/>
        </p:nvSpPr>
        <p:spPr>
          <a:xfrm>
            <a:off x="8412480" y="91440"/>
            <a:ext cx="548640" cy="548640"/>
          </a:xfrm>
          <a:prstGeom prst="ellipse">
            <a:avLst/>
          </a:prstGeom>
          <a:solidFill>
            <a:srgbClr val="E74C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8412480" y="91440"/>
            <a:ext cx="548640" cy="54864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5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37160"/>
            <a:ext cx="77724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2800" b="1">
                <a:solidFill>
                  <a:srgbClr val="FFFFFF"/>
                </a:solidFill>
              </a:defRPr>
            </a:pPr>
            <a:r>
              <a:t>Your Brain Has Two Modes 🧠</a:t>
            </a:r>
          </a:p>
        </p:txBody>
      </p:sp>
      <p:sp>
        <p:nvSpPr>
          <p:cNvPr id="6" name="Rectangle 5"/>
          <p:cNvSpPr/>
          <p:nvPr/>
        </p:nvSpPr>
        <p:spPr>
          <a:xfrm>
            <a:off x="457200" y="1097280"/>
            <a:ext cx="8229600" cy="5303520"/>
          </a:xfrm>
          <a:prstGeom prst="rect">
            <a:avLst/>
          </a:prstGeom>
          <a:solidFill>
            <a:srgbClr val="ECF0F1"/>
          </a:solidFill>
          <a:ln w="25400">
            <a:solidFill>
              <a:srgbClr val="3498D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31520" y="1371600"/>
            <a:ext cx="768096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>
              <a:lnSpc>
                <a:spcPct val="140000"/>
              </a:lnSpc>
              <a:spcBef>
                <a:spcPts val="0"/>
              </a:spcBef>
              <a:spcAft>
                <a:spcPts val="400"/>
              </a:spcAft>
              <a:defRPr sz="1600">
                <a:solidFill>
                  <a:srgbClr val="2C3E50"/>
                </a:solidFill>
              </a:defRPr>
            </a:pPr>
            <a:r>
              <a:t>🤔 PLANNING MODE (Analytical Brain)</a:t>
            </a:r>
          </a:p>
          <a:p>
            <a:pPr>
              <a:lnSpc>
                <a:spcPct val="140000"/>
              </a:lnSpc>
              <a:spcBef>
                <a:spcPts val="400"/>
              </a:spcBef>
              <a:spcAft>
                <a:spcPts val="400"/>
              </a:spcAft>
              <a:defRPr sz="1600">
                <a:solidFill>
                  <a:srgbClr val="2C3E50"/>
                </a:solidFill>
              </a:defRPr>
            </a:pPr>
            <a:r>
              <a:t>When to use: BEFORE the shot</a:t>
            </a:r>
          </a:p>
          <a:p>
            <a:pPr>
              <a:lnSpc>
                <a:spcPct val="130000"/>
              </a:lnSpc>
              <a:spcBef>
                <a:spcPts val="600"/>
              </a:spcBef>
              <a:spcAft>
                <a:spcPts val="400"/>
              </a:spcAft>
              <a:defRPr sz="1500">
                <a:solidFill>
                  <a:srgbClr val="2C3E50"/>
                </a:solidFill>
              </a:defRPr>
            </a:pPr>
            <a:r>
              <a:t>- 📊 Analyzing the terrain</a:t>
            </a:r>
          </a:p>
          <a:p>
            <a:pPr>
              <a:lnSpc>
                <a:spcPct val="130000"/>
              </a:lnSpc>
              <a:spcBef>
                <a:spcPts val="600"/>
              </a:spcBef>
              <a:spcAft>
                <a:spcPts val="400"/>
              </a:spcAft>
              <a:defRPr sz="1500">
                <a:solidFill>
                  <a:srgbClr val="2C3E50"/>
                </a:solidFill>
              </a:defRPr>
            </a:pPr>
            <a:r>
              <a:t>- 🎯 Choosing your strategy</a:t>
            </a:r>
          </a:p>
          <a:p>
            <a:pPr>
              <a:lnSpc>
                <a:spcPct val="130000"/>
              </a:lnSpc>
              <a:spcBef>
                <a:spcPts val="600"/>
              </a:spcBef>
              <a:spcAft>
                <a:spcPts val="400"/>
              </a:spcAft>
              <a:defRPr sz="1500">
                <a:solidFill>
                  <a:srgbClr val="2C3E50"/>
                </a:solidFill>
              </a:defRPr>
            </a:pPr>
            <a:r>
              <a:t>- ⚖️ Weighing the risks</a:t>
            </a:r>
          </a:p>
          <a:p>
            <a:pPr>
              <a:lnSpc>
                <a:spcPct val="130000"/>
              </a:lnSpc>
              <a:spcBef>
                <a:spcPts val="600"/>
              </a:spcBef>
              <a:spcAft>
                <a:spcPts val="400"/>
              </a:spcAft>
              <a:defRPr sz="1500">
                <a:solidFill>
                  <a:srgbClr val="2C3E50"/>
                </a:solidFill>
              </a:defRPr>
            </a:pPr>
            <a:r>
              <a:t>- 🤝 Deciding the shot</a:t>
            </a:r>
          </a:p>
          <a:p>
            <a:pPr>
              <a:lnSpc>
                <a:spcPct val="140000"/>
              </a:lnSpc>
              <a:spcBef>
                <a:spcPts val="400"/>
              </a:spcBef>
              <a:spcAft>
                <a:spcPts val="400"/>
              </a:spcAft>
              <a:defRPr sz="1600">
                <a:solidFill>
                  <a:srgbClr val="2C3E50"/>
                </a:solidFill>
              </a:defRPr>
            </a:pPr>
            <a:r>
              <a:t>🎯 EXECUTION MODE (Flow Brain)</a:t>
            </a:r>
          </a:p>
          <a:p>
            <a:pPr>
              <a:lnSpc>
                <a:spcPct val="140000"/>
              </a:lnSpc>
              <a:spcBef>
                <a:spcPts val="400"/>
              </a:spcBef>
              <a:spcAft>
                <a:spcPts val="400"/>
              </a:spcAft>
              <a:defRPr sz="1600">
                <a:solidFill>
                  <a:srgbClr val="2C3E50"/>
                </a:solidFill>
              </a:defRPr>
            </a:pPr>
            <a:r>
              <a:t>When to use: DURING the shot</a:t>
            </a:r>
          </a:p>
          <a:p>
            <a:pPr>
              <a:lnSpc>
                <a:spcPct val="130000"/>
              </a:lnSpc>
              <a:spcBef>
                <a:spcPts val="600"/>
              </a:spcBef>
              <a:spcAft>
                <a:spcPts val="400"/>
              </a:spcAft>
              <a:defRPr sz="1500">
                <a:solidFill>
                  <a:srgbClr val="2C3E50"/>
                </a:solidFill>
              </a:defRPr>
            </a:pPr>
            <a:r>
              <a:t>- 💪 Trusting your body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6492240"/>
            <a:ext cx="82296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000">
                <a:solidFill>
                  <a:srgbClr val="7F8C8D"/>
                </a:solidFill>
              </a:defRPr>
            </a:pPr>
            <a:r>
              <a:t>Pétanque Academy • carreau.app • Elite Player Development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3498D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Oval 2"/>
          <p:cNvSpPr/>
          <p:nvPr/>
        </p:nvSpPr>
        <p:spPr>
          <a:xfrm>
            <a:off x="8412480" y="91440"/>
            <a:ext cx="548640" cy="548640"/>
          </a:xfrm>
          <a:prstGeom prst="ellipse">
            <a:avLst/>
          </a:prstGeom>
          <a:solidFill>
            <a:srgbClr val="E74C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8412480" y="91440"/>
            <a:ext cx="548640" cy="54864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6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37160"/>
            <a:ext cx="77724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2800" b="1">
                <a:solidFill>
                  <a:srgbClr val="FFFFFF"/>
                </a:solidFill>
              </a:defRPr>
            </a:pPr>
            <a:r>
              <a:t>The Switch - Your Secret Weapon 🔄</a:t>
            </a:r>
          </a:p>
        </p:txBody>
      </p:sp>
      <p:sp>
        <p:nvSpPr>
          <p:cNvPr id="6" name="Rectangle 5"/>
          <p:cNvSpPr/>
          <p:nvPr/>
        </p:nvSpPr>
        <p:spPr>
          <a:xfrm>
            <a:off x="457200" y="1097280"/>
            <a:ext cx="8229600" cy="5303520"/>
          </a:xfrm>
          <a:prstGeom prst="rect">
            <a:avLst/>
          </a:prstGeom>
          <a:solidFill>
            <a:srgbClr val="ECF0F1"/>
          </a:solidFill>
          <a:ln w="25400">
            <a:solidFill>
              <a:srgbClr val="3498D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31520" y="1371600"/>
            <a:ext cx="768096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>
              <a:lnSpc>
                <a:spcPct val="140000"/>
              </a:lnSpc>
              <a:spcBef>
                <a:spcPts val="0"/>
              </a:spcBef>
              <a:spcAft>
                <a:spcPts val="400"/>
              </a:spcAft>
              <a:defRPr sz="1600">
                <a:solidFill>
                  <a:srgbClr val="2C3E50"/>
                </a:solidFill>
              </a:defRPr>
            </a:pPr>
            <a:r>
              <a:t>Master This One Skill:</a:t>
            </a:r>
          </a:p>
          <a:p>
            <a:pPr>
              <a:lnSpc>
                <a:spcPct val="140000"/>
              </a:lnSpc>
              <a:spcBef>
                <a:spcPts val="400"/>
              </a:spcBef>
              <a:spcAft>
                <a:spcPts val="400"/>
              </a:spcAft>
              <a:defRPr sz="1600">
                <a:solidFill>
                  <a:srgbClr val="2C3E50"/>
                </a:solidFill>
              </a:defRPr>
            </a:pPr>
            <a:r>
              <a:t>```</a:t>
            </a:r>
          </a:p>
          <a:p>
            <a:pPr>
              <a:lnSpc>
                <a:spcPct val="140000"/>
              </a:lnSpc>
              <a:spcBef>
                <a:spcPts val="400"/>
              </a:spcBef>
              <a:spcAft>
                <a:spcPts val="400"/>
              </a:spcAft>
              <a:defRPr sz="1600">
                <a:solidFill>
                  <a:srgbClr val="2C3E50"/>
                </a:solidFill>
              </a:defRPr>
            </a:pPr>
            <a:r>
              <a:t>BEFORE the shot:          DURING the shot:</a:t>
            </a:r>
          </a:p>
          <a:p>
            <a:pPr>
              <a:lnSpc>
                <a:spcPct val="140000"/>
              </a:lnSpc>
              <a:spcBef>
                <a:spcPts val="400"/>
              </a:spcBef>
              <a:spcAft>
                <a:spcPts val="400"/>
              </a:spcAft>
              <a:defRPr sz="1600">
                <a:solidFill>
                  <a:srgbClr val="2C3E50"/>
                </a:solidFill>
              </a:defRPr>
            </a:pPr>
            <a:r>
              <a:t>🤔 Planning Mode    →     🎯 Execution Mode</a:t>
            </a:r>
          </a:p>
          <a:p>
            <a:pPr>
              <a:lnSpc>
                <a:spcPct val="140000"/>
              </a:lnSpc>
              <a:spcBef>
                <a:spcPts val="400"/>
              </a:spcBef>
              <a:spcAft>
                <a:spcPts val="400"/>
              </a:spcAft>
              <a:defRPr sz="1600">
                <a:solidFill>
                  <a:srgbClr val="2C3E50"/>
                </a:solidFill>
              </a:defRPr>
            </a:pPr>
            <a:r>
              <a:t>```</a:t>
            </a:r>
          </a:p>
          <a:p>
            <a:pPr>
              <a:lnSpc>
                <a:spcPct val="140000"/>
              </a:lnSpc>
              <a:spcBef>
                <a:spcPts val="400"/>
              </a:spcBef>
              <a:spcAft>
                <a:spcPts val="400"/>
              </a:spcAft>
              <a:defRPr sz="1600">
                <a:solidFill>
                  <a:srgbClr val="2C3E50"/>
                </a:solidFill>
              </a:defRPr>
            </a:pPr>
            <a:r>
              <a:t>The Process:</a:t>
            </a:r>
          </a:p>
          <a:p>
            <a:pPr>
              <a:lnSpc>
                <a:spcPct val="140000"/>
              </a:lnSpc>
              <a:spcBef>
                <a:spcPts val="400"/>
              </a:spcBef>
              <a:spcAft>
                <a:spcPts val="400"/>
              </a:spcAft>
              <a:defRPr sz="1600">
                <a:solidFill>
                  <a:srgbClr val="2C3E50"/>
                </a:solidFill>
              </a:defRPr>
            </a:pPr>
            <a:r>
              <a:t>1️⃣ BEFORE (10-15 seconds):</a:t>
            </a:r>
          </a:p>
          <a:p>
            <a:pPr>
              <a:lnSpc>
                <a:spcPct val="130000"/>
              </a:lnSpc>
              <a:spcBef>
                <a:spcPts val="600"/>
              </a:spcBef>
              <a:spcAft>
                <a:spcPts val="400"/>
              </a:spcAft>
              <a:defRPr sz="1500">
                <a:solidFill>
                  <a:srgbClr val="2C3E50"/>
                </a:solidFill>
              </a:defRPr>
            </a:pPr>
            <a:r>
              <a:t>- 🤔 Analyze everything</a:t>
            </a:r>
          </a:p>
          <a:p>
            <a:pPr>
              <a:lnSpc>
                <a:spcPct val="130000"/>
              </a:lnSpc>
              <a:spcBef>
                <a:spcPts val="600"/>
              </a:spcBef>
              <a:spcAft>
                <a:spcPts val="400"/>
              </a:spcAft>
              <a:defRPr sz="1500">
                <a:solidFill>
                  <a:srgbClr val="2C3E50"/>
                </a:solidFill>
              </a:defRPr>
            </a:pPr>
            <a:r>
              <a:t>- 📊 Plan your strategy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6492240"/>
            <a:ext cx="82296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000">
                <a:solidFill>
                  <a:srgbClr val="7F8C8D"/>
                </a:solidFill>
              </a:defRPr>
            </a:pPr>
            <a:r>
              <a:t>Pétanque Academy • carreau.app • Elite Player Development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3498D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Oval 2"/>
          <p:cNvSpPr/>
          <p:nvPr/>
        </p:nvSpPr>
        <p:spPr>
          <a:xfrm>
            <a:off x="8412480" y="91440"/>
            <a:ext cx="548640" cy="548640"/>
          </a:xfrm>
          <a:prstGeom prst="ellipse">
            <a:avLst/>
          </a:prstGeom>
          <a:solidFill>
            <a:srgbClr val="E74C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8412480" y="91440"/>
            <a:ext cx="548640" cy="54864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7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37160"/>
            <a:ext cx="77724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2800" b="1">
                <a:solidFill>
                  <a:srgbClr val="FFFFFF"/>
                </a:solidFill>
              </a:defRPr>
            </a:pPr>
            <a:r>
              <a:t>ACTIVITY - Try It Now! 🎯</a:t>
            </a:r>
          </a:p>
        </p:txBody>
      </p:sp>
      <p:sp>
        <p:nvSpPr>
          <p:cNvPr id="6" name="Rectangle 5"/>
          <p:cNvSpPr/>
          <p:nvPr/>
        </p:nvSpPr>
        <p:spPr>
          <a:xfrm>
            <a:off x="457200" y="1097280"/>
            <a:ext cx="8229600" cy="5303520"/>
          </a:xfrm>
          <a:prstGeom prst="rect">
            <a:avLst/>
          </a:prstGeom>
          <a:solidFill>
            <a:srgbClr val="ECF0F1"/>
          </a:solidFill>
          <a:ln w="25400">
            <a:solidFill>
              <a:srgbClr val="3498D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31520" y="1371600"/>
            <a:ext cx="768096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>
              <a:lnSpc>
                <a:spcPct val="140000"/>
              </a:lnSpc>
              <a:spcBef>
                <a:spcPts val="0"/>
              </a:spcBef>
              <a:spcAft>
                <a:spcPts val="400"/>
              </a:spcAft>
              <a:defRPr sz="1600">
                <a:solidFill>
                  <a:srgbClr val="2C3E50"/>
                </a:solidFill>
              </a:defRPr>
            </a:pPr>
            <a:r>
              <a:t>Let's Practice The Switch (2 minutes)</a:t>
            </a:r>
          </a:p>
          <a:p>
            <a:pPr>
              <a:lnSpc>
                <a:spcPct val="140000"/>
              </a:lnSpc>
              <a:spcBef>
                <a:spcPts val="400"/>
              </a:spcBef>
              <a:spcAft>
                <a:spcPts val="400"/>
              </a:spcAft>
              <a:defRPr sz="1600">
                <a:solidFill>
                  <a:srgbClr val="2C3E50"/>
                </a:solidFill>
              </a:defRPr>
            </a:pPr>
            <a:r>
              <a:t>Everyone stand up!</a:t>
            </a:r>
          </a:p>
          <a:p>
            <a:pPr>
              <a:lnSpc>
                <a:spcPct val="130000"/>
              </a:lnSpc>
              <a:spcBef>
                <a:spcPts val="600"/>
              </a:spcBef>
              <a:spcAft>
                <a:spcPts val="400"/>
              </a:spcAft>
              <a:defRPr sz="1500">
                <a:solidFill>
                  <a:srgbClr val="2C3E50"/>
                </a:solidFill>
              </a:defRPr>
            </a:pPr>
            <a:r>
              <a:t>1. Planning Mode (10 sec):</a:t>
            </a:r>
          </a:p>
          <a:p>
            <a:pPr>
              <a:lnSpc>
                <a:spcPct val="140000"/>
              </a:lnSpc>
              <a:spcBef>
                <a:spcPts val="400"/>
              </a:spcBef>
              <a:spcAft>
                <a:spcPts val="400"/>
              </a:spcAft>
              <a:defRPr sz="1600">
                <a:solidFill>
                  <a:srgbClr val="2C3E50"/>
                </a:solidFill>
              </a:defRPr>
            </a:pPr>
            <a:r>
              <a:t>Imagine analyzing a shot. Think about terrain, strategy, risks.</a:t>
            </a:r>
          </a:p>
          <a:p>
            <a:pPr>
              <a:lnSpc>
                <a:spcPct val="130000"/>
              </a:lnSpc>
              <a:spcBef>
                <a:spcPts val="600"/>
              </a:spcBef>
              <a:spcAft>
                <a:spcPts val="400"/>
              </a:spcAft>
              <a:defRPr sz="1500">
                <a:solidFill>
                  <a:srgbClr val="2C3E50"/>
                </a:solidFill>
              </a:defRPr>
            </a:pPr>
            <a:r>
              <a:t>2. The Switch (3 breaths):</a:t>
            </a:r>
          </a:p>
          <a:p>
            <a:pPr>
              <a:lnSpc>
                <a:spcPct val="140000"/>
              </a:lnSpc>
              <a:spcBef>
                <a:spcPts val="400"/>
              </a:spcBef>
              <a:spcAft>
                <a:spcPts val="400"/>
              </a:spcAft>
              <a:defRPr sz="1600">
                <a:solidFill>
                  <a:srgbClr val="2C3E50"/>
                </a:solidFill>
              </a:defRPr>
            </a:pPr>
            <a:r>
              <a:t>Take 3 deep breaths. Clear your mind with each exhale.</a:t>
            </a:r>
          </a:p>
          <a:p>
            <a:pPr>
              <a:lnSpc>
                <a:spcPct val="130000"/>
              </a:lnSpc>
              <a:spcBef>
                <a:spcPts val="600"/>
              </a:spcBef>
              <a:spcAft>
                <a:spcPts val="400"/>
              </a:spcAft>
              <a:defRPr sz="1500">
                <a:solidFill>
                  <a:srgbClr val="2C3E50"/>
                </a:solidFill>
              </a:defRPr>
            </a:pPr>
            <a:r>
              <a:t>3. Execution Mode (3 sec):</a:t>
            </a:r>
          </a:p>
          <a:p>
            <a:pPr>
              <a:lnSpc>
                <a:spcPct val="140000"/>
              </a:lnSpc>
              <a:spcBef>
                <a:spcPts val="400"/>
              </a:spcBef>
              <a:spcAft>
                <a:spcPts val="400"/>
              </a:spcAft>
              <a:defRPr sz="1600">
                <a:solidFill>
                  <a:srgbClr val="2C3E50"/>
                </a:solidFill>
              </a:defRPr>
            </a:pPr>
            <a:r>
              <a:t>Imagine throwing. No thinking. Just trust and flow.</a:t>
            </a:r>
          </a:p>
          <a:p>
            <a:pPr>
              <a:lnSpc>
                <a:spcPct val="140000"/>
              </a:lnSpc>
              <a:spcBef>
                <a:spcPts val="400"/>
              </a:spcBef>
              <a:spcAft>
                <a:spcPts val="400"/>
              </a:spcAft>
              <a:defRPr sz="1600">
                <a:solidFill>
                  <a:srgbClr val="2C3E50"/>
                </a:solidFill>
              </a:defRPr>
            </a:pPr>
            <a:r>
              <a:t>How did that feel? Different?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6492240"/>
            <a:ext cx="82296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000">
                <a:solidFill>
                  <a:srgbClr val="7F8C8D"/>
                </a:solidFill>
              </a:defRPr>
            </a:pPr>
            <a:r>
              <a:t>Pétanque Academy • carreau.app • Elite Player Development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3498D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Oval 2"/>
          <p:cNvSpPr/>
          <p:nvPr/>
        </p:nvSpPr>
        <p:spPr>
          <a:xfrm>
            <a:off x="8412480" y="91440"/>
            <a:ext cx="548640" cy="548640"/>
          </a:xfrm>
          <a:prstGeom prst="ellipse">
            <a:avLst/>
          </a:prstGeom>
          <a:solidFill>
            <a:srgbClr val="E74C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8412480" y="91440"/>
            <a:ext cx="548640" cy="54864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8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37160"/>
            <a:ext cx="77724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2800" b="1">
                <a:solidFill>
                  <a:srgbClr val="FFFFFF"/>
                </a:solidFill>
              </a:defRPr>
            </a:pPr>
            <a:r>
              <a:t>Meet Your Inner Critic 😈</a:t>
            </a:r>
          </a:p>
        </p:txBody>
      </p:sp>
      <p:sp>
        <p:nvSpPr>
          <p:cNvPr id="6" name="Rectangle 5"/>
          <p:cNvSpPr/>
          <p:nvPr/>
        </p:nvSpPr>
        <p:spPr>
          <a:xfrm>
            <a:off x="457200" y="1097280"/>
            <a:ext cx="8229600" cy="5303520"/>
          </a:xfrm>
          <a:prstGeom prst="rect">
            <a:avLst/>
          </a:prstGeom>
          <a:solidFill>
            <a:srgbClr val="ECF0F1"/>
          </a:solidFill>
          <a:ln w="25400">
            <a:solidFill>
              <a:srgbClr val="3498D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31520" y="1371600"/>
            <a:ext cx="768096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>
              <a:lnSpc>
                <a:spcPct val="140000"/>
              </a:lnSpc>
              <a:spcBef>
                <a:spcPts val="0"/>
              </a:spcBef>
              <a:spcAft>
                <a:spcPts val="400"/>
              </a:spcAft>
              <a:defRPr sz="1600">
                <a:solidFill>
                  <a:srgbClr val="2C3E50"/>
                </a:solidFill>
              </a:defRPr>
            </a:pPr>
            <a:r>
              <a:t>Does This Voice Sound Familiar?</a:t>
            </a:r>
          </a:p>
          <a:p>
            <a:pPr>
              <a:lnSpc>
                <a:spcPct val="140000"/>
              </a:lnSpc>
              <a:spcBef>
                <a:spcPts val="400"/>
              </a:spcBef>
              <a:spcAft>
                <a:spcPts val="400"/>
              </a:spcAft>
              <a:defRPr sz="1600">
                <a:solidFill>
                  <a:srgbClr val="2C3E50"/>
                </a:solidFill>
              </a:defRPr>
            </a:pPr>
            <a:r>
              <a:t>After a bad shot:</a:t>
            </a:r>
          </a:p>
          <a:p>
            <a:pPr>
              <a:lnSpc>
                <a:spcPct val="130000"/>
              </a:lnSpc>
              <a:spcBef>
                <a:spcPts val="600"/>
              </a:spcBef>
              <a:spcAft>
                <a:spcPts val="400"/>
              </a:spcAft>
              <a:defRPr sz="1500">
                <a:solidFill>
                  <a:srgbClr val="2C3E50"/>
                </a:solidFill>
              </a:defRPr>
            </a:pPr>
            <a:r>
              <a:t>- 💢 "That was TERRIBLE!"</a:t>
            </a:r>
          </a:p>
          <a:p>
            <a:pPr>
              <a:lnSpc>
                <a:spcPct val="130000"/>
              </a:lnSpc>
              <a:spcBef>
                <a:spcPts val="600"/>
              </a:spcBef>
              <a:spcAft>
                <a:spcPts val="400"/>
              </a:spcAft>
              <a:defRPr sz="1500">
                <a:solidFill>
                  <a:srgbClr val="2C3E50"/>
                </a:solidFill>
              </a:defRPr>
            </a:pPr>
            <a:r>
              <a:t>- 😤 "You ALWAYS mess up under pressure!"</a:t>
            </a:r>
          </a:p>
          <a:p>
            <a:pPr>
              <a:lnSpc>
                <a:spcPct val="130000"/>
              </a:lnSpc>
              <a:spcBef>
                <a:spcPts val="600"/>
              </a:spcBef>
              <a:spcAft>
                <a:spcPts val="400"/>
              </a:spcAft>
              <a:defRPr sz="1500">
                <a:solidFill>
                  <a:srgbClr val="2C3E50"/>
                </a:solidFill>
              </a:defRPr>
            </a:pPr>
            <a:r>
              <a:t>- 😰 "Everyone's watching you fail!"</a:t>
            </a:r>
          </a:p>
          <a:p>
            <a:pPr>
              <a:lnSpc>
                <a:spcPct val="130000"/>
              </a:lnSpc>
              <a:spcBef>
                <a:spcPts val="600"/>
              </a:spcBef>
              <a:spcAft>
                <a:spcPts val="400"/>
              </a:spcAft>
              <a:defRPr sz="1500">
                <a:solidFill>
                  <a:srgbClr val="2C3E50"/>
                </a:solidFill>
              </a:defRPr>
            </a:pPr>
            <a:r>
              <a:t>- 😞 "You're just not good enough!"</a:t>
            </a:r>
          </a:p>
          <a:p>
            <a:pPr>
              <a:lnSpc>
                <a:spcPct val="140000"/>
              </a:lnSpc>
              <a:spcBef>
                <a:spcPts val="400"/>
              </a:spcBef>
              <a:spcAft>
                <a:spcPts val="400"/>
              </a:spcAft>
              <a:defRPr sz="1600">
                <a:solidFill>
                  <a:srgbClr val="2C3E50"/>
                </a:solidFill>
              </a:defRPr>
            </a:pPr>
            <a:r>
              <a:t>Quick Poll: 🙋</a:t>
            </a:r>
          </a:p>
          <a:p>
            <a:pPr>
              <a:lnSpc>
                <a:spcPct val="140000"/>
              </a:lnSpc>
              <a:spcBef>
                <a:spcPts val="400"/>
              </a:spcBef>
              <a:spcAft>
                <a:spcPts val="400"/>
              </a:spcAft>
              <a:defRPr sz="1600">
                <a:solidFill>
                  <a:srgbClr val="2C3E50"/>
                </a:solidFill>
              </a:defRPr>
            </a:pPr>
            <a:r>
              <a:t>Who hears this voice regularly?</a:t>
            </a:r>
          </a:p>
          <a:p>
            <a:pPr>
              <a:lnSpc>
                <a:spcPct val="140000"/>
              </a:lnSpc>
              <a:spcBef>
                <a:spcPts val="400"/>
              </a:spcBef>
              <a:spcAft>
                <a:spcPts val="400"/>
              </a:spcAft>
              <a:defRPr sz="1600">
                <a:solidFill>
                  <a:srgbClr val="2C3E50"/>
                </a:solidFill>
              </a:defRPr>
            </a:pPr>
            <a:r>
              <a:t>The Truth: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6492240"/>
            <a:ext cx="82296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000">
                <a:solidFill>
                  <a:srgbClr val="7F8C8D"/>
                </a:solidFill>
              </a:defRPr>
            </a:pPr>
            <a:r>
              <a:t>Pétanque Academy • carreau.app • Elite Player Development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3498D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Oval 2"/>
          <p:cNvSpPr/>
          <p:nvPr/>
        </p:nvSpPr>
        <p:spPr>
          <a:xfrm>
            <a:off x="8412480" y="91440"/>
            <a:ext cx="548640" cy="548640"/>
          </a:xfrm>
          <a:prstGeom prst="ellipse">
            <a:avLst/>
          </a:prstGeom>
          <a:solidFill>
            <a:srgbClr val="E74C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8412480" y="91440"/>
            <a:ext cx="548640" cy="54864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9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37160"/>
            <a:ext cx="77724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2800" b="1">
                <a:solidFill>
                  <a:srgbClr val="FFFFFF"/>
                </a:solidFill>
              </a:defRPr>
            </a:pPr>
            <a:r>
              <a:t>Fire Your Critic, Hire Your Coach! 🔄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1097280"/>
            <a:ext cx="768096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800" b="1">
                <a:solidFill>
                  <a:srgbClr val="2C3E50"/>
                </a:solidFill>
              </a:defRPr>
            </a:pPr>
            <a:r>
              <a:t>The Transformation: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731520" y="1645920"/>
          <a:ext cx="7680960" cy="228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60320"/>
                <a:gridCol w="2560320"/>
                <a:gridCol w="2560320"/>
              </a:tblGrid>
              <a:tr h="457200">
                <a:tc>
                  <a:txBody>
                    <a:bodyPr/>
                    <a:lstStyle/>
                    <a:p>
                      <a:pPr algn="ctr">
                        <a:defRPr b="1" sz="1400">
                          <a:solidFill>
                            <a:srgbClr val="FFFFFF"/>
                          </a:solidFill>
                        </a:defRPr>
                      </a:pPr>
                      <a:r>
                        <a:t>😈 Inner Critic</a:t>
                      </a:r>
                    </a:p>
                  </a:txBody>
                  <a:tcPr>
                    <a:solidFill>
                      <a:srgbClr val="3498D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b="1" sz="1400">
                          <a:solidFill>
                            <a:srgbClr val="FFFFFF"/>
                          </a:solidFill>
                        </a:defRPr>
                      </a:pPr>
                      <a:r>
                        <a:t>➡️</a:t>
                      </a:r>
                    </a:p>
                  </a:txBody>
                  <a:tcPr>
                    <a:solidFill>
                      <a:srgbClr val="3498D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b="1" sz="1400">
                          <a:solidFill>
                            <a:srgbClr val="FFFFFF"/>
                          </a:solidFill>
                        </a:defRPr>
                      </a:pPr>
                      <a:r>
                        <a:t>😊 Inner Coach</a:t>
                      </a:r>
                    </a:p>
                  </a:txBody>
                  <a:tcPr>
                    <a:solidFill>
                      <a:srgbClr val="3498DB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algn="l">
                        <a:lnSpc>
                          <a:spcPct val="130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  <a:defRPr sz="1300">
                          <a:solidFill>
                            <a:srgbClr val="2C3E50"/>
                          </a:solidFill>
                        </a:defRPr>
                      </a:pPr>
                      <a:r>
                        <a:t>"You ALWAYS mess up!"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30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  <a:defRPr sz="1300">
                          <a:solidFill>
                            <a:srgbClr val="2C3E50"/>
                          </a:solidFill>
                        </a:defRPr>
                      </a:pPr>
                      <a:r>
                        <a:t>→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30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  <a:defRPr sz="1300">
                          <a:solidFill>
                            <a:srgbClr val="2C3E50"/>
                          </a:solidFill>
                        </a:defRPr>
                      </a:pPr>
                      <a:r>
                        <a:t>"I've made this shot 1000 times before"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algn="l">
                        <a:lnSpc>
                          <a:spcPct val="130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  <a:defRPr sz="1300">
                          <a:solidFill>
                            <a:srgbClr val="2C3E50"/>
                          </a:solidFill>
                        </a:defRPr>
                      </a:pPr>
                      <a:r>
                        <a:t>"That was TERRIBLE!"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30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  <a:defRPr sz="1300">
                          <a:solidFill>
                            <a:srgbClr val="2C3E50"/>
                          </a:solidFill>
                        </a:defRPr>
                      </a:pPr>
                      <a:r>
                        <a:t>→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30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  <a:defRPr sz="1300">
                          <a:solidFill>
                            <a:srgbClr val="2C3E50"/>
                          </a:solidFill>
                        </a:defRPr>
                      </a:pPr>
                      <a:r>
                        <a:t>"What can I learn from this?"</a:t>
                      </a:r>
                    </a:p>
                  </a:txBody>
                  <a:tcPr/>
                </a:tc>
              </a:tr>
              <a:tr h="457200">
                <a:tc>
                  <a:txBody>
                    <a:bodyPr/>
                    <a:lstStyle/>
                    <a:p>
                      <a:pPr algn="l">
                        <a:lnSpc>
                          <a:spcPct val="130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  <a:defRPr sz="1300">
                          <a:solidFill>
                            <a:srgbClr val="2C3E50"/>
                          </a:solidFill>
                        </a:defRPr>
                      </a:pPr>
                      <a:r>
                        <a:t>"Everyone's judging you!"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30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  <a:defRPr sz="1300">
                          <a:solidFill>
                            <a:srgbClr val="2C3E50"/>
                          </a:solidFill>
                        </a:defRPr>
                      </a:pPr>
                      <a:r>
                        <a:t>→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30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  <a:defRPr sz="1300">
                          <a:solidFill>
                            <a:srgbClr val="2C3E50"/>
                          </a:solidFill>
                        </a:defRPr>
                      </a:pPr>
                      <a:r>
                        <a:t>"Focus on MY game, not their opinions"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algn="l">
                        <a:lnSpc>
                          <a:spcPct val="130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  <a:defRPr sz="1300">
                          <a:solidFill>
                            <a:srgbClr val="2C3E50"/>
                          </a:solidFill>
                        </a:defRPr>
                      </a:pPr>
                      <a:r>
                        <a:t>"You're not good enough!"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30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  <a:defRPr sz="1300">
                          <a:solidFill>
                            <a:srgbClr val="2C3E50"/>
                          </a:solidFill>
                        </a:defRPr>
                      </a:pPr>
                      <a:r>
                        <a:t>→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30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  <a:defRPr sz="1300">
                          <a:solidFill>
                            <a:srgbClr val="2C3E50"/>
                          </a:solidFill>
                        </a:defRPr>
                      </a:pPr>
                      <a:r>
                        <a:t>"I'm improving every day"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731520" y="4206240"/>
            <a:ext cx="768096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800" b="1">
                <a:solidFill>
                  <a:srgbClr val="2C3E50"/>
                </a:solidFill>
              </a:defRPr>
            </a:pPr>
            <a:r>
              <a:t>The Impact: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31520" y="4754880"/>
            <a:ext cx="768096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800" b="1">
                <a:solidFill>
                  <a:srgbClr val="2C3E50"/>
                </a:solidFill>
              </a:defRPr>
            </a:pPr>
            <a:r>
              <a:t>Critic = Anxiety, tension, poor performance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31520" y="5303520"/>
            <a:ext cx="768096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800" b="1">
                <a:solidFill>
                  <a:srgbClr val="2C3E50"/>
                </a:solidFill>
              </a:defRPr>
            </a:pPr>
            <a:r>
              <a:t>Coach = Confidence, relaxation, peak performance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57200" y="6492240"/>
            <a:ext cx="82296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000">
                <a:solidFill>
                  <a:srgbClr val="7F8C8D"/>
                </a:solidFill>
              </a:defRPr>
            </a:pPr>
            <a:r>
              <a:t>Pétanque Academy • carreau.app • Elite Player Development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